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2" d="100"/>
          <a:sy n="82" d="100"/>
        </p:scale>
        <p:origin x="69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asmita Paul" userId="35f6c6f270ab02b7" providerId="LiveId" clId="{C0D5193E-E6F2-4AF6-B263-1608ACFEF400}"/>
    <pc:docChg chg="undo custSel addSld delSld modSld">
      <pc:chgData name="Debasmita Paul" userId="35f6c6f270ab02b7" providerId="LiveId" clId="{C0D5193E-E6F2-4AF6-B263-1608ACFEF400}" dt="2025-01-23T12:59:33.630" v="5808" actId="1076"/>
      <pc:docMkLst>
        <pc:docMk/>
      </pc:docMkLst>
      <pc:sldChg chg="addSp delSp modSp new mod">
        <pc:chgData name="Debasmita Paul" userId="35f6c6f270ab02b7" providerId="LiveId" clId="{C0D5193E-E6F2-4AF6-B263-1608ACFEF400}" dt="2025-01-23T08:41:59.371" v="2283" actId="14100"/>
        <pc:sldMkLst>
          <pc:docMk/>
          <pc:sldMk cId="3944135855" sldId="256"/>
        </pc:sldMkLst>
        <pc:spChg chg="del">
          <ac:chgData name="Debasmita Paul" userId="35f6c6f270ab02b7" providerId="LiveId" clId="{C0D5193E-E6F2-4AF6-B263-1608ACFEF400}" dt="2025-01-23T06:03:39.056" v="1" actId="478"/>
          <ac:spMkLst>
            <pc:docMk/>
            <pc:sldMk cId="3944135855" sldId="256"/>
            <ac:spMk id="2" creationId="{B143EB0F-D1EA-39FB-432F-5ECAA863B03A}"/>
          </ac:spMkLst>
        </pc:spChg>
        <pc:spChg chg="del">
          <ac:chgData name="Debasmita Paul" userId="35f6c6f270ab02b7" providerId="LiveId" clId="{C0D5193E-E6F2-4AF6-B263-1608ACFEF400}" dt="2025-01-23T06:03:43.348" v="2" actId="478"/>
          <ac:spMkLst>
            <pc:docMk/>
            <pc:sldMk cId="3944135855" sldId="256"/>
            <ac:spMk id="3" creationId="{B6CF80A0-A0D4-4636-6844-BAE0E17C6A12}"/>
          </ac:spMkLst>
        </pc:spChg>
        <pc:spChg chg="add mod ord">
          <ac:chgData name="Debasmita Paul" userId="35f6c6f270ab02b7" providerId="LiveId" clId="{C0D5193E-E6F2-4AF6-B263-1608ACFEF400}" dt="2025-01-23T06:56:26.404" v="1120" actId="1076"/>
          <ac:spMkLst>
            <pc:docMk/>
            <pc:sldMk cId="3944135855" sldId="256"/>
            <ac:spMk id="5" creationId="{5EF1FEA4-8578-DC0E-93E1-AFF697B3A582}"/>
          </ac:spMkLst>
        </pc:spChg>
        <pc:picChg chg="add del mod">
          <ac:chgData name="Debasmita Paul" userId="35f6c6f270ab02b7" providerId="LiveId" clId="{C0D5193E-E6F2-4AF6-B263-1608ACFEF400}" dt="2025-01-23T06:54:43.519" v="1096" actId="21"/>
          <ac:picMkLst>
            <pc:docMk/>
            <pc:sldMk cId="3944135855" sldId="256"/>
            <ac:picMk id="4" creationId="{96E129CD-DB2D-AC1F-56ED-5DC71A6DCFB6}"/>
          </ac:picMkLst>
        </pc:picChg>
        <pc:picChg chg="add mod">
          <ac:chgData name="Debasmita Paul" userId="35f6c6f270ab02b7" providerId="LiveId" clId="{C0D5193E-E6F2-4AF6-B263-1608ACFEF400}" dt="2025-01-23T08:41:59.371" v="2283" actId="14100"/>
          <ac:picMkLst>
            <pc:docMk/>
            <pc:sldMk cId="3944135855" sldId="256"/>
            <ac:picMk id="6" creationId="{3130305E-3419-7EB2-E909-24D70BC77E77}"/>
          </ac:picMkLst>
        </pc:picChg>
      </pc:sldChg>
      <pc:sldChg chg="new del">
        <pc:chgData name="Debasmita Paul" userId="35f6c6f270ab02b7" providerId="LiveId" clId="{C0D5193E-E6F2-4AF6-B263-1608ACFEF400}" dt="2025-01-23T06:09:52.356" v="88" actId="2696"/>
        <pc:sldMkLst>
          <pc:docMk/>
          <pc:sldMk cId="175560371" sldId="257"/>
        </pc:sldMkLst>
      </pc:sldChg>
      <pc:sldChg chg="addSp delSp modSp new mod">
        <pc:chgData name="Debasmita Paul" userId="35f6c6f270ab02b7" providerId="LiveId" clId="{C0D5193E-E6F2-4AF6-B263-1608ACFEF400}" dt="2025-01-23T11:48:35.129" v="4452" actId="14100"/>
        <pc:sldMkLst>
          <pc:docMk/>
          <pc:sldMk cId="3423783599" sldId="257"/>
        </pc:sldMkLst>
        <pc:spChg chg="add mod">
          <ac:chgData name="Debasmita Paul" userId="35f6c6f270ab02b7" providerId="LiveId" clId="{C0D5193E-E6F2-4AF6-B263-1608ACFEF400}" dt="2025-01-23T11:48:24.377" v="4449" actId="1076"/>
          <ac:spMkLst>
            <pc:docMk/>
            <pc:sldMk cId="3423783599" sldId="257"/>
            <ac:spMk id="2" creationId="{77712B0E-218C-9A74-723B-139C8B940F04}"/>
          </ac:spMkLst>
        </pc:spChg>
        <pc:spChg chg="add mod">
          <ac:chgData name="Debasmita Paul" userId="35f6c6f270ab02b7" providerId="LiveId" clId="{C0D5193E-E6F2-4AF6-B263-1608ACFEF400}" dt="2025-01-23T11:48:21.442" v="4448" actId="1076"/>
          <ac:spMkLst>
            <pc:docMk/>
            <pc:sldMk cId="3423783599" sldId="257"/>
            <ac:spMk id="3" creationId="{54F8F254-6CD7-4259-4340-59D96997D2C0}"/>
          </ac:spMkLst>
        </pc:spChg>
        <pc:picChg chg="add del mod modCrop">
          <ac:chgData name="Debasmita Paul" userId="35f6c6f270ab02b7" providerId="LiveId" clId="{C0D5193E-E6F2-4AF6-B263-1608ACFEF400}" dt="2025-01-23T06:32:02.839" v="368" actId="478"/>
          <ac:picMkLst>
            <pc:docMk/>
            <pc:sldMk cId="3423783599" sldId="257"/>
            <ac:picMk id="4" creationId="{2FA07971-DBEA-7872-FBD7-D81C47CEA3F4}"/>
          </ac:picMkLst>
        </pc:picChg>
        <pc:picChg chg="add mod">
          <ac:chgData name="Debasmita Paul" userId="35f6c6f270ab02b7" providerId="LiveId" clId="{C0D5193E-E6F2-4AF6-B263-1608ACFEF400}" dt="2025-01-23T11:48:35.129" v="4452" actId="14100"/>
          <ac:picMkLst>
            <pc:docMk/>
            <pc:sldMk cId="3423783599" sldId="257"/>
            <ac:picMk id="5" creationId="{D7F64425-FDA9-B52E-2A31-43DA8ACCAB30}"/>
          </ac:picMkLst>
        </pc:picChg>
        <pc:picChg chg="add del mod">
          <ac:chgData name="Debasmita Paul" userId="35f6c6f270ab02b7" providerId="LiveId" clId="{C0D5193E-E6F2-4AF6-B263-1608ACFEF400}" dt="2025-01-23T06:33:59.160" v="390" actId="478"/>
          <ac:picMkLst>
            <pc:docMk/>
            <pc:sldMk cId="3423783599" sldId="257"/>
            <ac:picMk id="6" creationId="{CDE17A94-E245-3291-2D25-EADBF521DB97}"/>
          </ac:picMkLst>
        </pc:picChg>
      </pc:sldChg>
      <pc:sldChg chg="addSp delSp modSp new mod">
        <pc:chgData name="Debasmita Paul" userId="35f6c6f270ab02b7" providerId="LiveId" clId="{C0D5193E-E6F2-4AF6-B263-1608ACFEF400}" dt="2025-01-23T11:49:09.563" v="4459" actId="14100"/>
        <pc:sldMkLst>
          <pc:docMk/>
          <pc:sldMk cId="1786535311" sldId="258"/>
        </pc:sldMkLst>
        <pc:spChg chg="add mod">
          <ac:chgData name="Debasmita Paul" userId="35f6c6f270ab02b7" providerId="LiveId" clId="{C0D5193E-E6F2-4AF6-B263-1608ACFEF400}" dt="2025-01-23T06:43:39.150" v="445" actId="1076"/>
          <ac:spMkLst>
            <pc:docMk/>
            <pc:sldMk cId="1786535311" sldId="258"/>
            <ac:spMk id="2" creationId="{9EAD4DD7-7D3D-814A-E419-D61E3C8B6FBB}"/>
          </ac:spMkLst>
        </pc:spChg>
        <pc:spChg chg="add mod">
          <ac:chgData name="Debasmita Paul" userId="35f6c6f270ab02b7" providerId="LiveId" clId="{C0D5193E-E6F2-4AF6-B263-1608ACFEF400}" dt="2025-01-23T11:48:47.743" v="4453" actId="1076"/>
          <ac:spMkLst>
            <pc:docMk/>
            <pc:sldMk cId="1786535311" sldId="258"/>
            <ac:spMk id="3" creationId="{1E9E7964-1C75-1C1D-F5A5-E9419F4529FC}"/>
          </ac:spMkLst>
        </pc:spChg>
        <pc:picChg chg="add del mod">
          <ac:chgData name="Debasmita Paul" userId="35f6c6f270ab02b7" providerId="LiveId" clId="{C0D5193E-E6F2-4AF6-B263-1608ACFEF400}" dt="2025-01-23T06:54:56.812" v="1099" actId="478"/>
          <ac:picMkLst>
            <pc:docMk/>
            <pc:sldMk cId="1786535311" sldId="258"/>
            <ac:picMk id="4" creationId="{8279B89E-3ED7-F6AE-E21E-A1C4CFAB45F0}"/>
          </ac:picMkLst>
        </pc:picChg>
        <pc:picChg chg="add mod">
          <ac:chgData name="Debasmita Paul" userId="35f6c6f270ab02b7" providerId="LiveId" clId="{C0D5193E-E6F2-4AF6-B263-1608ACFEF400}" dt="2025-01-23T11:49:09.563" v="4459" actId="14100"/>
          <ac:picMkLst>
            <pc:docMk/>
            <pc:sldMk cId="1786535311" sldId="258"/>
            <ac:picMk id="5" creationId="{96E129CD-DB2D-AC1F-56ED-5DC71A6DCFB6}"/>
          </ac:picMkLst>
        </pc:picChg>
      </pc:sldChg>
      <pc:sldChg chg="addSp modSp new mod">
        <pc:chgData name="Debasmita Paul" userId="35f6c6f270ab02b7" providerId="LiveId" clId="{C0D5193E-E6F2-4AF6-B263-1608ACFEF400}" dt="2025-01-23T08:27:53.052" v="1755" actId="1076"/>
        <pc:sldMkLst>
          <pc:docMk/>
          <pc:sldMk cId="2557634769" sldId="259"/>
        </pc:sldMkLst>
        <pc:spChg chg="add mod">
          <ac:chgData name="Debasmita Paul" userId="35f6c6f270ab02b7" providerId="LiveId" clId="{C0D5193E-E6F2-4AF6-B263-1608ACFEF400}" dt="2025-01-23T08:27:53.052" v="1755" actId="1076"/>
          <ac:spMkLst>
            <pc:docMk/>
            <pc:sldMk cId="2557634769" sldId="259"/>
            <ac:spMk id="2" creationId="{E5D6A0DB-F7C2-DD22-F969-6BBF5283A500}"/>
          </ac:spMkLst>
        </pc:spChg>
        <pc:spChg chg="add mod">
          <ac:chgData name="Debasmita Paul" userId="35f6c6f270ab02b7" providerId="LiveId" clId="{C0D5193E-E6F2-4AF6-B263-1608ACFEF400}" dt="2025-01-23T08:27:48.323" v="1753" actId="1076"/>
          <ac:spMkLst>
            <pc:docMk/>
            <pc:sldMk cId="2557634769" sldId="259"/>
            <ac:spMk id="3" creationId="{BA1ACB8E-5176-E732-9E21-633CC2DFE584}"/>
          </ac:spMkLst>
        </pc:spChg>
      </pc:sldChg>
      <pc:sldChg chg="addSp delSp modSp new mod">
        <pc:chgData name="Debasmita Paul" userId="35f6c6f270ab02b7" providerId="LiveId" clId="{C0D5193E-E6F2-4AF6-B263-1608ACFEF400}" dt="2025-01-23T08:34:27.473" v="2002" actId="1076"/>
        <pc:sldMkLst>
          <pc:docMk/>
          <pc:sldMk cId="2403458764" sldId="260"/>
        </pc:sldMkLst>
        <pc:spChg chg="add mod">
          <ac:chgData name="Debasmita Paul" userId="35f6c6f270ab02b7" providerId="LiveId" clId="{C0D5193E-E6F2-4AF6-B263-1608ACFEF400}" dt="2025-01-23T08:34:27.473" v="2002" actId="1076"/>
          <ac:spMkLst>
            <pc:docMk/>
            <pc:sldMk cId="2403458764" sldId="260"/>
            <ac:spMk id="2" creationId="{29C6AE9F-3984-A36C-A013-6B6E694D4885}"/>
          </ac:spMkLst>
        </pc:spChg>
        <pc:spChg chg="add del mod">
          <ac:chgData name="Debasmita Paul" userId="35f6c6f270ab02b7" providerId="LiveId" clId="{C0D5193E-E6F2-4AF6-B263-1608ACFEF400}" dt="2025-01-23T08:33:38.334" v="1997"/>
          <ac:spMkLst>
            <pc:docMk/>
            <pc:sldMk cId="2403458764" sldId="260"/>
            <ac:spMk id="3" creationId="{C95FB38D-92FC-B474-0AB6-BB78D875921F}"/>
          </ac:spMkLst>
        </pc:spChg>
        <pc:spChg chg="add mod">
          <ac:chgData name="Debasmita Paul" userId="35f6c6f270ab02b7" providerId="LiveId" clId="{C0D5193E-E6F2-4AF6-B263-1608ACFEF400}" dt="2025-01-23T08:34:19.268" v="2001" actId="1076"/>
          <ac:spMkLst>
            <pc:docMk/>
            <pc:sldMk cId="2403458764" sldId="260"/>
            <ac:spMk id="4" creationId="{CF35B0E0-86F3-D2CF-07E6-1F063E24B791}"/>
          </ac:spMkLst>
        </pc:spChg>
      </pc:sldChg>
      <pc:sldChg chg="addSp modSp new mod">
        <pc:chgData name="Debasmita Paul" userId="35f6c6f270ab02b7" providerId="LiveId" clId="{C0D5193E-E6F2-4AF6-B263-1608ACFEF400}" dt="2025-01-23T08:38:27.194" v="2281" actId="1076"/>
        <pc:sldMkLst>
          <pc:docMk/>
          <pc:sldMk cId="3872815366" sldId="261"/>
        </pc:sldMkLst>
        <pc:spChg chg="add mod">
          <ac:chgData name="Debasmita Paul" userId="35f6c6f270ab02b7" providerId="LiveId" clId="{C0D5193E-E6F2-4AF6-B263-1608ACFEF400}" dt="2025-01-23T08:38:27.194" v="2281" actId="1076"/>
          <ac:spMkLst>
            <pc:docMk/>
            <pc:sldMk cId="3872815366" sldId="261"/>
            <ac:spMk id="2" creationId="{CF5E5092-1259-E027-4FEC-E163572D8DA7}"/>
          </ac:spMkLst>
        </pc:spChg>
        <pc:spChg chg="add mod">
          <ac:chgData name="Debasmita Paul" userId="35f6c6f270ab02b7" providerId="LiveId" clId="{C0D5193E-E6F2-4AF6-B263-1608ACFEF400}" dt="2025-01-23T08:38:24.381" v="2280" actId="1076"/>
          <ac:spMkLst>
            <pc:docMk/>
            <pc:sldMk cId="3872815366" sldId="261"/>
            <ac:spMk id="3" creationId="{6EAB5BB0-7427-90FF-FFA8-5096C5769B87}"/>
          </ac:spMkLst>
        </pc:spChg>
      </pc:sldChg>
      <pc:sldChg chg="addSp modSp new mod">
        <pc:chgData name="Debasmita Paul" userId="35f6c6f270ab02b7" providerId="LiveId" clId="{C0D5193E-E6F2-4AF6-B263-1608ACFEF400}" dt="2025-01-23T12:43:51.759" v="5457" actId="1076"/>
        <pc:sldMkLst>
          <pc:docMk/>
          <pc:sldMk cId="3917460776" sldId="262"/>
        </pc:sldMkLst>
        <pc:spChg chg="add mod">
          <ac:chgData name="Debasmita Paul" userId="35f6c6f270ab02b7" providerId="LiveId" clId="{C0D5193E-E6F2-4AF6-B263-1608ACFEF400}" dt="2025-01-23T12:43:28.760" v="5450" actId="1076"/>
          <ac:spMkLst>
            <pc:docMk/>
            <pc:sldMk cId="3917460776" sldId="262"/>
            <ac:spMk id="2" creationId="{C21B49E8-C2CC-7B2E-4003-51C872953767}"/>
          </ac:spMkLst>
        </pc:spChg>
        <pc:spChg chg="add mod">
          <ac:chgData name="Debasmita Paul" userId="35f6c6f270ab02b7" providerId="LiveId" clId="{C0D5193E-E6F2-4AF6-B263-1608ACFEF400}" dt="2025-01-23T12:43:00.640" v="5447" actId="1076"/>
          <ac:spMkLst>
            <pc:docMk/>
            <pc:sldMk cId="3917460776" sldId="262"/>
            <ac:spMk id="3" creationId="{95D20187-0F51-1A25-285A-BC0D7D82AB5B}"/>
          </ac:spMkLst>
        </pc:spChg>
        <pc:spChg chg="add mod">
          <ac:chgData name="Debasmita Paul" userId="35f6c6f270ab02b7" providerId="LiveId" clId="{C0D5193E-E6F2-4AF6-B263-1608ACFEF400}" dt="2025-01-23T12:43:51.759" v="5457" actId="1076"/>
          <ac:spMkLst>
            <pc:docMk/>
            <pc:sldMk cId="3917460776" sldId="262"/>
            <ac:spMk id="6" creationId="{DA3D1FB0-F890-F02F-3E55-B8080DED9997}"/>
          </ac:spMkLst>
        </pc:spChg>
        <pc:picChg chg="add mod modCrop">
          <ac:chgData name="Debasmita Paul" userId="35f6c6f270ab02b7" providerId="LiveId" clId="{C0D5193E-E6F2-4AF6-B263-1608ACFEF400}" dt="2025-01-23T12:42:50.455" v="5445" actId="1076"/>
          <ac:picMkLst>
            <pc:docMk/>
            <pc:sldMk cId="3917460776" sldId="262"/>
            <ac:picMk id="5" creationId="{5F83474F-D7CA-AF29-F28B-EA2A85FD19DF}"/>
          </ac:picMkLst>
        </pc:picChg>
      </pc:sldChg>
      <pc:sldChg chg="addSp modSp new mod">
        <pc:chgData name="Debasmita Paul" userId="35f6c6f270ab02b7" providerId="LiveId" clId="{C0D5193E-E6F2-4AF6-B263-1608ACFEF400}" dt="2025-01-23T12:45:09.266" v="5509" actId="1076"/>
        <pc:sldMkLst>
          <pc:docMk/>
          <pc:sldMk cId="694454737" sldId="263"/>
        </pc:sldMkLst>
        <pc:spChg chg="add mod">
          <ac:chgData name="Debasmita Paul" userId="35f6c6f270ab02b7" providerId="LiveId" clId="{C0D5193E-E6F2-4AF6-B263-1608ACFEF400}" dt="2025-01-23T12:45:09.266" v="5509" actId="1076"/>
          <ac:spMkLst>
            <pc:docMk/>
            <pc:sldMk cId="694454737" sldId="263"/>
            <ac:spMk id="2" creationId="{BC056907-75A3-78B1-2182-5A142911CFF5}"/>
          </ac:spMkLst>
        </pc:spChg>
        <pc:spChg chg="add mod">
          <ac:chgData name="Debasmita Paul" userId="35f6c6f270ab02b7" providerId="LiveId" clId="{C0D5193E-E6F2-4AF6-B263-1608ACFEF400}" dt="2025-01-23T12:44:45.839" v="5505" actId="1076"/>
          <ac:spMkLst>
            <pc:docMk/>
            <pc:sldMk cId="694454737" sldId="263"/>
            <ac:spMk id="5" creationId="{29DA071D-6FA9-E6C1-C9FB-29EECBAE3CF4}"/>
          </ac:spMkLst>
        </pc:spChg>
        <pc:picChg chg="add mod modCrop">
          <ac:chgData name="Debasmita Paul" userId="35f6c6f270ab02b7" providerId="LiveId" clId="{C0D5193E-E6F2-4AF6-B263-1608ACFEF400}" dt="2025-01-23T12:45:02.263" v="5508" actId="1076"/>
          <ac:picMkLst>
            <pc:docMk/>
            <pc:sldMk cId="694454737" sldId="263"/>
            <ac:picMk id="4" creationId="{B01643BA-0534-18CA-F87C-57FF74BBFC38}"/>
          </ac:picMkLst>
        </pc:picChg>
      </pc:sldChg>
      <pc:sldChg chg="addSp modSp new mod">
        <pc:chgData name="Debasmita Paul" userId="35f6c6f270ab02b7" providerId="LiveId" clId="{C0D5193E-E6F2-4AF6-B263-1608ACFEF400}" dt="2025-01-23T12:46:31.311" v="5568" actId="1076"/>
        <pc:sldMkLst>
          <pc:docMk/>
          <pc:sldMk cId="3959033531" sldId="264"/>
        </pc:sldMkLst>
        <pc:spChg chg="add mod">
          <ac:chgData name="Debasmita Paul" userId="35f6c6f270ab02b7" providerId="LiveId" clId="{C0D5193E-E6F2-4AF6-B263-1608ACFEF400}" dt="2025-01-23T11:55:50.148" v="4495" actId="1076"/>
          <ac:spMkLst>
            <pc:docMk/>
            <pc:sldMk cId="3959033531" sldId="264"/>
            <ac:spMk id="2" creationId="{AD0ABAB8-2DF2-E67F-B4B6-DDB000DCF39F}"/>
          </ac:spMkLst>
        </pc:spChg>
        <pc:spChg chg="add mod">
          <ac:chgData name="Debasmita Paul" userId="35f6c6f270ab02b7" providerId="LiveId" clId="{C0D5193E-E6F2-4AF6-B263-1608ACFEF400}" dt="2025-01-23T12:46:31.311" v="5568" actId="1076"/>
          <ac:spMkLst>
            <pc:docMk/>
            <pc:sldMk cId="3959033531" sldId="264"/>
            <ac:spMk id="5" creationId="{1F544562-13DC-A819-A9EC-F6101135261A}"/>
          </ac:spMkLst>
        </pc:spChg>
        <pc:picChg chg="add mod modCrop">
          <ac:chgData name="Debasmita Paul" userId="35f6c6f270ab02b7" providerId="LiveId" clId="{C0D5193E-E6F2-4AF6-B263-1608ACFEF400}" dt="2025-01-23T12:46:24.157" v="5567" actId="14100"/>
          <ac:picMkLst>
            <pc:docMk/>
            <pc:sldMk cId="3959033531" sldId="264"/>
            <ac:picMk id="4" creationId="{F8D00186-FD35-BF00-3C13-BC78822D4DC2}"/>
          </ac:picMkLst>
        </pc:picChg>
      </pc:sldChg>
      <pc:sldChg chg="addSp modSp new mod">
        <pc:chgData name="Debasmita Paul" userId="35f6c6f270ab02b7" providerId="LiveId" clId="{C0D5193E-E6F2-4AF6-B263-1608ACFEF400}" dt="2025-01-23T12:47:51.562" v="5609" actId="1076"/>
        <pc:sldMkLst>
          <pc:docMk/>
          <pc:sldMk cId="4130632242" sldId="265"/>
        </pc:sldMkLst>
        <pc:spChg chg="add mod">
          <ac:chgData name="Debasmita Paul" userId="35f6c6f270ab02b7" providerId="LiveId" clId="{C0D5193E-E6F2-4AF6-B263-1608ACFEF400}" dt="2025-01-23T11:57:14.794" v="4510" actId="1076"/>
          <ac:spMkLst>
            <pc:docMk/>
            <pc:sldMk cId="4130632242" sldId="265"/>
            <ac:spMk id="2" creationId="{4E344E4C-4BCF-49C1-0269-9ECC7E0ADA2E}"/>
          </ac:spMkLst>
        </pc:spChg>
        <pc:spChg chg="add mod">
          <ac:chgData name="Debasmita Paul" userId="35f6c6f270ab02b7" providerId="LiveId" clId="{C0D5193E-E6F2-4AF6-B263-1608ACFEF400}" dt="2025-01-23T12:47:15.119" v="5605" actId="1076"/>
          <ac:spMkLst>
            <pc:docMk/>
            <pc:sldMk cId="4130632242" sldId="265"/>
            <ac:spMk id="5" creationId="{E7F1ACC4-6DDC-4C63-5C05-D4F51FAF0B21}"/>
          </ac:spMkLst>
        </pc:spChg>
        <pc:picChg chg="add mod modCrop">
          <ac:chgData name="Debasmita Paul" userId="35f6c6f270ab02b7" providerId="LiveId" clId="{C0D5193E-E6F2-4AF6-B263-1608ACFEF400}" dt="2025-01-23T12:47:51.562" v="5609" actId="1076"/>
          <ac:picMkLst>
            <pc:docMk/>
            <pc:sldMk cId="4130632242" sldId="265"/>
            <ac:picMk id="4" creationId="{DBD75E01-06A9-549C-1AC8-8E131346820F}"/>
          </ac:picMkLst>
        </pc:picChg>
      </pc:sldChg>
      <pc:sldChg chg="addSp modSp new mod">
        <pc:chgData name="Debasmita Paul" userId="35f6c6f270ab02b7" providerId="LiveId" clId="{C0D5193E-E6F2-4AF6-B263-1608ACFEF400}" dt="2025-01-23T12:49:21.446" v="5638" actId="1076"/>
        <pc:sldMkLst>
          <pc:docMk/>
          <pc:sldMk cId="3013777399" sldId="266"/>
        </pc:sldMkLst>
        <pc:spChg chg="add mod">
          <ac:chgData name="Debasmita Paul" userId="35f6c6f270ab02b7" providerId="LiveId" clId="{C0D5193E-E6F2-4AF6-B263-1608ACFEF400}" dt="2025-01-23T12:49:21.446" v="5638" actId="1076"/>
          <ac:spMkLst>
            <pc:docMk/>
            <pc:sldMk cId="3013777399" sldId="266"/>
            <ac:spMk id="2" creationId="{E3D726D4-F4D4-C40D-EE46-5B1EDDF1AA47}"/>
          </ac:spMkLst>
        </pc:spChg>
        <pc:spChg chg="add mod">
          <ac:chgData name="Debasmita Paul" userId="35f6c6f270ab02b7" providerId="LiveId" clId="{C0D5193E-E6F2-4AF6-B263-1608ACFEF400}" dt="2025-01-23T12:48:41.120" v="5629" actId="1076"/>
          <ac:spMkLst>
            <pc:docMk/>
            <pc:sldMk cId="3013777399" sldId="266"/>
            <ac:spMk id="5" creationId="{1DB06D30-2D3B-862C-F1B2-10CAAC3FA9A0}"/>
          </ac:spMkLst>
        </pc:spChg>
        <pc:picChg chg="add mod modCrop">
          <ac:chgData name="Debasmita Paul" userId="35f6c6f270ab02b7" providerId="LiveId" clId="{C0D5193E-E6F2-4AF6-B263-1608ACFEF400}" dt="2025-01-23T12:49:08.783" v="5635" actId="14100"/>
          <ac:picMkLst>
            <pc:docMk/>
            <pc:sldMk cId="3013777399" sldId="266"/>
            <ac:picMk id="4" creationId="{E5A6671B-257F-A5CC-6CAB-CA20961B2A54}"/>
          </ac:picMkLst>
        </pc:picChg>
      </pc:sldChg>
      <pc:sldChg chg="addSp modSp new mod">
        <pc:chgData name="Debasmita Paul" userId="35f6c6f270ab02b7" providerId="LiveId" clId="{C0D5193E-E6F2-4AF6-B263-1608ACFEF400}" dt="2025-01-23T12:51:09.382" v="5696" actId="14100"/>
        <pc:sldMkLst>
          <pc:docMk/>
          <pc:sldMk cId="2671617760" sldId="267"/>
        </pc:sldMkLst>
        <pc:spChg chg="add mod">
          <ac:chgData name="Debasmita Paul" userId="35f6c6f270ab02b7" providerId="LiveId" clId="{C0D5193E-E6F2-4AF6-B263-1608ACFEF400}" dt="2025-01-23T12:50:57.422" v="5693" actId="1076"/>
          <ac:spMkLst>
            <pc:docMk/>
            <pc:sldMk cId="2671617760" sldId="267"/>
            <ac:spMk id="2" creationId="{08DE5A03-273A-0BA4-92ED-A91AAF6E6C8C}"/>
          </ac:spMkLst>
        </pc:spChg>
        <pc:spChg chg="add mod">
          <ac:chgData name="Debasmita Paul" userId="35f6c6f270ab02b7" providerId="LiveId" clId="{C0D5193E-E6F2-4AF6-B263-1608ACFEF400}" dt="2025-01-23T12:51:05.630" v="5695" actId="1076"/>
          <ac:spMkLst>
            <pc:docMk/>
            <pc:sldMk cId="2671617760" sldId="267"/>
            <ac:spMk id="5" creationId="{87F3D0B1-0F2C-1867-758B-C94828B210C0}"/>
          </ac:spMkLst>
        </pc:spChg>
        <pc:picChg chg="add mod modCrop">
          <ac:chgData name="Debasmita Paul" userId="35f6c6f270ab02b7" providerId="LiveId" clId="{C0D5193E-E6F2-4AF6-B263-1608ACFEF400}" dt="2025-01-23T12:51:09.382" v="5696" actId="14100"/>
          <ac:picMkLst>
            <pc:docMk/>
            <pc:sldMk cId="2671617760" sldId="267"/>
            <ac:picMk id="4" creationId="{9EC20A77-78DE-0CF4-B789-02FF34DCB5F6}"/>
          </ac:picMkLst>
        </pc:picChg>
      </pc:sldChg>
      <pc:sldChg chg="addSp modSp new mod">
        <pc:chgData name="Debasmita Paul" userId="35f6c6f270ab02b7" providerId="LiveId" clId="{C0D5193E-E6F2-4AF6-B263-1608ACFEF400}" dt="2025-01-23T12:57:44.286" v="5763" actId="1076"/>
        <pc:sldMkLst>
          <pc:docMk/>
          <pc:sldMk cId="1550349554" sldId="268"/>
        </pc:sldMkLst>
        <pc:spChg chg="add mod">
          <ac:chgData name="Debasmita Paul" userId="35f6c6f270ab02b7" providerId="LiveId" clId="{C0D5193E-E6F2-4AF6-B263-1608ACFEF400}" dt="2025-01-23T12:57:27.109" v="5761" actId="1076"/>
          <ac:spMkLst>
            <pc:docMk/>
            <pc:sldMk cId="1550349554" sldId="268"/>
            <ac:spMk id="2" creationId="{054E1BD0-7D6B-B00F-3D92-F6FBFC68C597}"/>
          </ac:spMkLst>
        </pc:spChg>
        <pc:spChg chg="add mod">
          <ac:chgData name="Debasmita Paul" userId="35f6c6f270ab02b7" providerId="LiveId" clId="{C0D5193E-E6F2-4AF6-B263-1608ACFEF400}" dt="2025-01-23T12:56:34.638" v="5752" actId="1076"/>
          <ac:spMkLst>
            <pc:docMk/>
            <pc:sldMk cId="1550349554" sldId="268"/>
            <ac:spMk id="5" creationId="{0D65B5EA-9D84-0621-3F7E-C034F09E716D}"/>
          </ac:spMkLst>
        </pc:spChg>
        <pc:picChg chg="add mod modCrop">
          <ac:chgData name="Debasmita Paul" userId="35f6c6f270ab02b7" providerId="LiveId" clId="{C0D5193E-E6F2-4AF6-B263-1608ACFEF400}" dt="2025-01-23T12:57:44.286" v="5763" actId="1076"/>
          <ac:picMkLst>
            <pc:docMk/>
            <pc:sldMk cId="1550349554" sldId="268"/>
            <ac:picMk id="4" creationId="{3A756F46-548C-BEEC-F005-FCB82776C6E0}"/>
          </ac:picMkLst>
        </pc:picChg>
      </pc:sldChg>
      <pc:sldChg chg="addSp modSp new mod">
        <pc:chgData name="Debasmita Paul" userId="35f6c6f270ab02b7" providerId="LiveId" clId="{C0D5193E-E6F2-4AF6-B263-1608ACFEF400}" dt="2025-01-23T12:41:26.965" v="5410" actId="1076"/>
        <pc:sldMkLst>
          <pc:docMk/>
          <pc:sldMk cId="363822195" sldId="269"/>
        </pc:sldMkLst>
        <pc:spChg chg="add mod">
          <ac:chgData name="Debasmita Paul" userId="35f6c6f270ab02b7" providerId="LiveId" clId="{C0D5193E-E6F2-4AF6-B263-1608ACFEF400}" dt="2025-01-23T12:41:26.965" v="5410" actId="1076"/>
          <ac:spMkLst>
            <pc:docMk/>
            <pc:sldMk cId="363822195" sldId="269"/>
            <ac:spMk id="2" creationId="{355963C5-7088-2368-92F5-3C078AB49E8B}"/>
          </ac:spMkLst>
        </pc:spChg>
        <pc:spChg chg="add mod">
          <ac:chgData name="Debasmita Paul" userId="35f6c6f270ab02b7" providerId="LiveId" clId="{C0D5193E-E6F2-4AF6-B263-1608ACFEF400}" dt="2025-01-23T12:41:16.826" v="5409" actId="1076"/>
          <ac:spMkLst>
            <pc:docMk/>
            <pc:sldMk cId="363822195" sldId="269"/>
            <ac:spMk id="3" creationId="{0374F8D4-1ACD-07B8-3073-197AC6FA2162}"/>
          </ac:spMkLst>
        </pc:spChg>
      </pc:sldChg>
      <pc:sldChg chg="addSp delSp modSp new mod">
        <pc:chgData name="Debasmita Paul" userId="35f6c6f270ab02b7" providerId="LiveId" clId="{C0D5193E-E6F2-4AF6-B263-1608ACFEF400}" dt="2025-01-23T12:59:33.630" v="5808" actId="1076"/>
        <pc:sldMkLst>
          <pc:docMk/>
          <pc:sldMk cId="2964503244" sldId="270"/>
        </pc:sldMkLst>
        <pc:spChg chg="add del mod">
          <ac:chgData name="Debasmita Paul" userId="35f6c6f270ab02b7" providerId="LiveId" clId="{C0D5193E-E6F2-4AF6-B263-1608ACFEF400}" dt="2025-01-23T12:58:52.373" v="5785"/>
          <ac:spMkLst>
            <pc:docMk/>
            <pc:sldMk cId="2964503244" sldId="270"/>
            <ac:spMk id="2" creationId="{5F89FCBA-C299-E64F-6C3A-46B48C3F02E7}"/>
          </ac:spMkLst>
        </pc:spChg>
        <pc:spChg chg="add mod">
          <ac:chgData name="Debasmita Paul" userId="35f6c6f270ab02b7" providerId="LiveId" clId="{C0D5193E-E6F2-4AF6-B263-1608ACFEF400}" dt="2025-01-23T12:59:33.630" v="5808" actId="1076"/>
          <ac:spMkLst>
            <pc:docMk/>
            <pc:sldMk cId="2964503244" sldId="270"/>
            <ac:spMk id="3" creationId="{3717E171-45C9-FACF-96C2-916273AC6944}"/>
          </ac:spMkLst>
        </pc:spChg>
      </pc:sldChg>
      <pc:sldMasterChg chg="addSldLayout">
        <pc:chgData name="Debasmita Paul" userId="35f6c6f270ab02b7" providerId="LiveId" clId="{C0D5193E-E6F2-4AF6-B263-1608ACFEF400}" dt="2025-01-23T06:02:52.541" v="0" actId="680"/>
        <pc:sldMasterMkLst>
          <pc:docMk/>
          <pc:sldMasterMk cId="2807786323" sldId="2147483648"/>
        </pc:sldMasterMkLst>
        <pc:sldLayoutChg chg="add">
          <pc:chgData name="Debasmita Paul" userId="35f6c6f270ab02b7" providerId="LiveId" clId="{C0D5193E-E6F2-4AF6-B263-1608ACFEF400}" dt="2025-01-23T06:02:52.541" v="0" actId="680"/>
          <pc:sldLayoutMkLst>
            <pc:docMk/>
            <pc:sldMasterMk cId="2807786323" sldId="2147483648"/>
            <pc:sldLayoutMk cId="690649114" sldId="2147483649"/>
          </pc:sldLayoutMkLst>
        </pc:sldLayoutChg>
      </pc:sldMasterChg>
    </pc:docChg>
  </pc:docChgLst>
</pc:chgInfo>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smtClean="0"/>
              <a:pPr/>
              <a:t>1/23/2025</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3952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B482E8-6E0E-1B4F-B1FD-C69DB9E858D9}" type="datetimeFigureOut">
              <a:rPr lang="en-US" smtClean="0"/>
              <a:pPr/>
              <a:t>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92883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B482E8-6E0E-1B4F-B1FD-C69DB9E858D9}" type="datetimeFigureOut">
              <a:rPr lang="en-US" smtClean="0"/>
              <a:pPr/>
              <a:t>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16107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B482E8-6E0E-1B4F-B1FD-C69DB9E858D9}" type="datetimeFigureOut">
              <a:rPr lang="en-US" smtClean="0"/>
              <a:pPr/>
              <a:t>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59093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37551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B482E8-6E0E-1B4F-B1FD-C69DB9E858D9}" type="datetimeFigureOut">
              <a:rPr lang="en-US" smtClean="0"/>
              <a:pPr/>
              <a:t>1/23/2025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60314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B482E8-6E0E-1B4F-B1FD-C69DB9E858D9}" type="datetimeFigureOut">
              <a:rPr lang="en-US" smtClean="0"/>
              <a:pPr/>
              <a:t>1/23/2025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50724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1/23/2025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608761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1/23/2025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12291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B482E8-6E0E-1B4F-B1FD-C69DB9E858D9}" type="datetimeFigureOut">
              <a:rPr lang="en-US" smtClean="0"/>
              <a:pPr/>
              <a:t>1/23/2025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72295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09B482E8-6E0E-1B4F-B1FD-C69DB9E858D9}" type="datetimeFigureOut">
              <a:rPr lang="en-US" smtClean="0"/>
              <a:pPr/>
              <a:t>1/23/2025</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090507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09B482E8-6E0E-1B4F-B1FD-C69DB9E858D9}" type="datetimeFigureOut">
              <a:rPr lang="en-US" smtClean="0"/>
              <a:pPr/>
              <a:t>1/23/2025</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636219"/>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130305E-3419-7EB2-E909-24D70BC77E77}"/>
              </a:ext>
            </a:extLst>
          </p:cNvPr>
          <p:cNvPicPr>
            <a:picLocks noChangeAspect="1"/>
          </p:cNvPicPr>
          <p:nvPr/>
        </p:nvPicPr>
        <p:blipFill>
          <a:blip r:embed="rId2"/>
          <a:stretch>
            <a:fillRect/>
          </a:stretch>
        </p:blipFill>
        <p:spPr>
          <a:xfrm>
            <a:off x="2" y="0"/>
            <a:ext cx="12191998" cy="6857999"/>
          </a:xfrm>
          <a:prstGeom prst="rect">
            <a:avLst/>
          </a:prstGeom>
        </p:spPr>
      </p:pic>
      <p:sp>
        <p:nvSpPr>
          <p:cNvPr id="5" name="TextBox 4">
            <a:extLst>
              <a:ext uri="{FF2B5EF4-FFF2-40B4-BE49-F238E27FC236}">
                <a16:creationId xmlns:a16="http://schemas.microsoft.com/office/drawing/2014/main" id="{5EF1FEA4-8578-DC0E-93E1-AFF697B3A582}"/>
              </a:ext>
            </a:extLst>
          </p:cNvPr>
          <p:cNvSpPr txBox="1"/>
          <p:nvPr/>
        </p:nvSpPr>
        <p:spPr>
          <a:xfrm>
            <a:off x="5337110" y="5499051"/>
            <a:ext cx="5589037" cy="1200329"/>
          </a:xfrm>
          <a:prstGeom prst="rect">
            <a:avLst/>
          </a:prstGeom>
          <a:noFill/>
        </p:spPr>
        <p:txBody>
          <a:bodyPr wrap="square" rtlCol="0">
            <a:spAutoFit/>
          </a:bodyPr>
          <a:lstStyle/>
          <a:p>
            <a:r>
              <a:rPr lang="en-US" sz="3600" b="1" dirty="0">
                <a:effectLst>
                  <a:outerShdw blurRad="38100" dist="38100" dir="2700000" algn="tl">
                    <a:srgbClr val="000000">
                      <a:alpha val="43137"/>
                    </a:srgbClr>
                  </a:outerShdw>
                </a:effectLst>
                <a:latin typeface="Baskerville Old Face" panose="02020602080505020303" pitchFamily="18" charset="0"/>
              </a:rPr>
              <a:t>Hotel Booking Data Analysis</a:t>
            </a:r>
          </a:p>
          <a:p>
            <a:r>
              <a:rPr lang="en-US" sz="3600" b="1" dirty="0">
                <a:effectLst>
                  <a:outerShdw blurRad="38100" dist="38100" dir="2700000" algn="tl">
                    <a:srgbClr val="000000">
                      <a:alpha val="43137"/>
                    </a:srgbClr>
                  </a:outerShdw>
                </a:effectLst>
                <a:latin typeface="Baskerville Old Face" panose="02020602080505020303" pitchFamily="18" charset="0"/>
              </a:rPr>
              <a:t>Project by Debasmita Paul</a:t>
            </a:r>
          </a:p>
        </p:txBody>
      </p:sp>
    </p:spTree>
    <p:extLst>
      <p:ext uri="{BB962C8B-B14F-4D97-AF65-F5344CB8AC3E}">
        <p14:creationId xmlns:p14="http://schemas.microsoft.com/office/powerpoint/2010/main" val="3944135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344E4C-4BCF-49C1-0269-9ECC7E0ADA2E}"/>
              </a:ext>
            </a:extLst>
          </p:cNvPr>
          <p:cNvSpPr txBox="1"/>
          <p:nvPr/>
        </p:nvSpPr>
        <p:spPr>
          <a:xfrm>
            <a:off x="286801" y="1253491"/>
            <a:ext cx="4149012" cy="4524315"/>
          </a:xfrm>
          <a:prstGeom prst="rect">
            <a:avLst/>
          </a:prstGeom>
          <a:noFill/>
        </p:spPr>
        <p:txBody>
          <a:bodyPr wrap="square" rtlCol="0">
            <a:spAutoFit/>
          </a:bodyPr>
          <a:lstStyle/>
          <a:p>
            <a:r>
              <a:rPr lang="en-US" sz="2400" dirty="0">
                <a:latin typeface="Baskerville Old Face" panose="02020602080505020303" pitchFamily="18" charset="0"/>
              </a:rPr>
              <a:t>We have developed the grouped bar graph to analyze the months with the highest and lowest reservation levels according to reservation status. As can be seen, both the number of confirmed reservations and the number of canceled reservations are largest in the month of August, whereas January is the month with the most canceled reservations.</a:t>
            </a:r>
          </a:p>
        </p:txBody>
      </p:sp>
      <p:pic>
        <p:nvPicPr>
          <p:cNvPr id="4" name="Picture 3">
            <a:extLst>
              <a:ext uri="{FF2B5EF4-FFF2-40B4-BE49-F238E27FC236}">
                <a16:creationId xmlns:a16="http://schemas.microsoft.com/office/drawing/2014/main" id="{DBD75E01-06A9-549C-1AC8-8E131346820F}"/>
              </a:ext>
            </a:extLst>
          </p:cNvPr>
          <p:cNvPicPr>
            <a:picLocks noChangeAspect="1"/>
          </p:cNvPicPr>
          <p:nvPr/>
        </p:nvPicPr>
        <p:blipFill>
          <a:blip r:embed="rId2"/>
          <a:srcRect l="1569" t="6116" b="1491"/>
          <a:stretch/>
        </p:blipFill>
        <p:spPr>
          <a:xfrm>
            <a:off x="4786604" y="1338942"/>
            <a:ext cx="7029854" cy="4180115"/>
          </a:xfrm>
          <a:prstGeom prst="rect">
            <a:avLst/>
          </a:prstGeom>
        </p:spPr>
      </p:pic>
      <p:sp>
        <p:nvSpPr>
          <p:cNvPr id="5" name="TextBox 4">
            <a:extLst>
              <a:ext uri="{FF2B5EF4-FFF2-40B4-BE49-F238E27FC236}">
                <a16:creationId xmlns:a16="http://schemas.microsoft.com/office/drawing/2014/main" id="{E7F1ACC4-6DDC-4C63-5C05-D4F51FAF0B21}"/>
              </a:ext>
            </a:extLst>
          </p:cNvPr>
          <p:cNvSpPr txBox="1"/>
          <p:nvPr/>
        </p:nvSpPr>
        <p:spPr>
          <a:xfrm>
            <a:off x="3161522" y="335902"/>
            <a:ext cx="5868956" cy="646331"/>
          </a:xfrm>
          <a:prstGeom prst="rect">
            <a:avLst/>
          </a:prstGeom>
          <a:noFill/>
        </p:spPr>
        <p:txBody>
          <a:bodyPr wrap="square" rtlCol="0">
            <a:spAutoFit/>
          </a:bodyPr>
          <a:lstStyle/>
          <a:p>
            <a:r>
              <a:rPr lang="en-US" sz="3600" b="1" dirty="0">
                <a:effectLst>
                  <a:outerShdw blurRad="38100" dist="38100" dir="2700000" algn="tl">
                    <a:srgbClr val="000000">
                      <a:alpha val="43137"/>
                    </a:srgbClr>
                  </a:outerShdw>
                </a:effectLst>
                <a:latin typeface="Baskerville Old Face" panose="02020602080505020303" pitchFamily="18" charset="0"/>
              </a:rPr>
              <a:t>Reservation Status per Month</a:t>
            </a:r>
          </a:p>
        </p:txBody>
      </p:sp>
    </p:spTree>
    <p:extLst>
      <p:ext uri="{BB962C8B-B14F-4D97-AF65-F5344CB8AC3E}">
        <p14:creationId xmlns:p14="http://schemas.microsoft.com/office/powerpoint/2010/main" val="4130632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D726D4-F4D4-C40D-EE46-5B1EDDF1AA47}"/>
              </a:ext>
            </a:extLst>
          </p:cNvPr>
          <p:cNvSpPr txBox="1"/>
          <p:nvPr/>
        </p:nvSpPr>
        <p:spPr>
          <a:xfrm>
            <a:off x="445089" y="1633131"/>
            <a:ext cx="3445776" cy="3785652"/>
          </a:xfrm>
          <a:prstGeom prst="rect">
            <a:avLst/>
          </a:prstGeom>
          <a:noFill/>
        </p:spPr>
        <p:txBody>
          <a:bodyPr wrap="square" rtlCol="0">
            <a:spAutoFit/>
          </a:bodyPr>
          <a:lstStyle/>
          <a:p>
            <a:r>
              <a:rPr lang="en-US" sz="2400" dirty="0">
                <a:latin typeface="Baskerville Old Face" panose="02020602080505020303" pitchFamily="18" charset="0"/>
              </a:rPr>
              <a:t>This bar graph demonstrates that cancellations are most common when prices are greatest and are least common when they are lowest. Therefore, the cost of the accommodation is solely responsible for the cancellation.</a:t>
            </a:r>
          </a:p>
        </p:txBody>
      </p:sp>
      <p:pic>
        <p:nvPicPr>
          <p:cNvPr id="4" name="Picture 3">
            <a:extLst>
              <a:ext uri="{FF2B5EF4-FFF2-40B4-BE49-F238E27FC236}">
                <a16:creationId xmlns:a16="http://schemas.microsoft.com/office/drawing/2014/main" id="{E5A6671B-257F-A5CC-6CAB-CA20961B2A54}"/>
              </a:ext>
            </a:extLst>
          </p:cNvPr>
          <p:cNvPicPr>
            <a:picLocks noChangeAspect="1"/>
          </p:cNvPicPr>
          <p:nvPr/>
        </p:nvPicPr>
        <p:blipFill>
          <a:blip r:embed="rId2"/>
          <a:srcRect l="561" t="7582" r="849"/>
          <a:stretch/>
        </p:blipFill>
        <p:spPr>
          <a:xfrm>
            <a:off x="4319742" y="1448465"/>
            <a:ext cx="7427169" cy="4154984"/>
          </a:xfrm>
          <a:prstGeom prst="rect">
            <a:avLst/>
          </a:prstGeom>
        </p:spPr>
      </p:pic>
      <p:sp>
        <p:nvSpPr>
          <p:cNvPr id="5" name="TextBox 4">
            <a:extLst>
              <a:ext uri="{FF2B5EF4-FFF2-40B4-BE49-F238E27FC236}">
                <a16:creationId xmlns:a16="http://schemas.microsoft.com/office/drawing/2014/main" id="{1DB06D30-2D3B-862C-F1B2-10CAAC3FA9A0}"/>
              </a:ext>
            </a:extLst>
          </p:cNvPr>
          <p:cNvSpPr txBox="1"/>
          <p:nvPr/>
        </p:nvSpPr>
        <p:spPr>
          <a:xfrm>
            <a:off x="3890865" y="373224"/>
            <a:ext cx="3340359" cy="646331"/>
          </a:xfrm>
          <a:prstGeom prst="rect">
            <a:avLst/>
          </a:prstGeom>
          <a:noFill/>
        </p:spPr>
        <p:txBody>
          <a:bodyPr wrap="square" rtlCol="0">
            <a:spAutoFit/>
          </a:bodyPr>
          <a:lstStyle/>
          <a:p>
            <a:r>
              <a:rPr lang="en-US" sz="3600" b="1" dirty="0">
                <a:effectLst>
                  <a:outerShdw blurRad="38100" dist="38100" dir="2700000" algn="tl">
                    <a:srgbClr val="000000">
                      <a:alpha val="43137"/>
                    </a:srgbClr>
                  </a:outerShdw>
                </a:effectLst>
                <a:latin typeface="Baskerville Old Face" panose="02020602080505020303" pitchFamily="18" charset="0"/>
              </a:rPr>
              <a:t>ADR per Month</a:t>
            </a:r>
          </a:p>
        </p:txBody>
      </p:sp>
    </p:spTree>
    <p:extLst>
      <p:ext uri="{BB962C8B-B14F-4D97-AF65-F5344CB8AC3E}">
        <p14:creationId xmlns:p14="http://schemas.microsoft.com/office/powerpoint/2010/main" val="3013777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DE5A03-273A-0BA4-92ED-A91AAF6E6C8C}"/>
              </a:ext>
            </a:extLst>
          </p:cNvPr>
          <p:cNvSpPr txBox="1"/>
          <p:nvPr/>
        </p:nvSpPr>
        <p:spPr>
          <a:xfrm>
            <a:off x="443204" y="1059024"/>
            <a:ext cx="4963885" cy="4893647"/>
          </a:xfrm>
          <a:prstGeom prst="rect">
            <a:avLst/>
          </a:prstGeom>
          <a:noFill/>
        </p:spPr>
        <p:txBody>
          <a:bodyPr wrap="square" rtlCol="0">
            <a:spAutoFit/>
          </a:bodyPr>
          <a:lstStyle/>
          <a:p>
            <a:r>
              <a:rPr lang="en-US" sz="2400" dirty="0">
                <a:latin typeface="Baskerville Old Face" panose="02020602080505020303" pitchFamily="18" charset="0"/>
              </a:rPr>
              <a:t>Now, let’s see which country has the highest reservation canceled. The top country is Portugal with the highest number of cancellations.</a:t>
            </a:r>
          </a:p>
          <a:p>
            <a:r>
              <a:rPr lang="en-US" sz="2400" dirty="0">
                <a:latin typeface="Baskerville Old Face" panose="02020602080505020303" pitchFamily="18" charset="0"/>
              </a:rPr>
              <a:t>Let’s check the area from where guests are visiting the hotels and making reservations. Is it coming from Direct or Groups, Online or Offline Travel agents? Around 46% of the clients come from online travel agencies, whereas 27% come from groups. Only 4% of clients book hotels directly by visiting them and making reservations.</a:t>
            </a:r>
          </a:p>
        </p:txBody>
      </p:sp>
      <p:pic>
        <p:nvPicPr>
          <p:cNvPr id="4" name="Picture 3">
            <a:extLst>
              <a:ext uri="{FF2B5EF4-FFF2-40B4-BE49-F238E27FC236}">
                <a16:creationId xmlns:a16="http://schemas.microsoft.com/office/drawing/2014/main" id="{9EC20A77-78DE-0CF4-B789-02FF34DCB5F6}"/>
              </a:ext>
            </a:extLst>
          </p:cNvPr>
          <p:cNvPicPr>
            <a:picLocks noChangeAspect="1"/>
          </p:cNvPicPr>
          <p:nvPr/>
        </p:nvPicPr>
        <p:blipFill>
          <a:blip r:embed="rId2"/>
          <a:srcRect l="7415" t="11473" r="8230" b="482"/>
          <a:stretch/>
        </p:blipFill>
        <p:spPr>
          <a:xfrm>
            <a:off x="5963816" y="1059024"/>
            <a:ext cx="5784980" cy="4702369"/>
          </a:xfrm>
          <a:prstGeom prst="rect">
            <a:avLst/>
          </a:prstGeom>
        </p:spPr>
      </p:pic>
      <p:sp>
        <p:nvSpPr>
          <p:cNvPr id="5" name="TextBox 4">
            <a:extLst>
              <a:ext uri="{FF2B5EF4-FFF2-40B4-BE49-F238E27FC236}">
                <a16:creationId xmlns:a16="http://schemas.microsoft.com/office/drawing/2014/main" id="{87F3D0B1-0F2C-1867-758B-C94828B210C0}"/>
              </a:ext>
            </a:extLst>
          </p:cNvPr>
          <p:cNvSpPr txBox="1"/>
          <p:nvPr/>
        </p:nvSpPr>
        <p:spPr>
          <a:xfrm>
            <a:off x="1639077" y="258998"/>
            <a:ext cx="8649477" cy="646331"/>
          </a:xfrm>
          <a:prstGeom prst="rect">
            <a:avLst/>
          </a:prstGeom>
          <a:noFill/>
        </p:spPr>
        <p:txBody>
          <a:bodyPr wrap="square" rtlCol="0">
            <a:spAutoFit/>
          </a:bodyPr>
          <a:lstStyle/>
          <a:p>
            <a:r>
              <a:rPr lang="en-US" sz="3600" b="1" dirty="0">
                <a:effectLst>
                  <a:outerShdw blurRad="38100" dist="38100" dir="2700000" algn="tl">
                    <a:srgbClr val="000000">
                      <a:alpha val="43137"/>
                    </a:srgbClr>
                  </a:outerShdw>
                </a:effectLst>
                <a:latin typeface="Baskerville Old Face" panose="02020602080505020303" pitchFamily="18" charset="0"/>
              </a:rPr>
              <a:t>Top 10 Countries with Reservation Cancelled</a:t>
            </a:r>
          </a:p>
        </p:txBody>
      </p:sp>
    </p:spTree>
    <p:extLst>
      <p:ext uri="{BB962C8B-B14F-4D97-AF65-F5344CB8AC3E}">
        <p14:creationId xmlns:p14="http://schemas.microsoft.com/office/powerpoint/2010/main" val="2671617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4E1BD0-7D6B-B00F-3D92-F6FBFC68C597}"/>
              </a:ext>
            </a:extLst>
          </p:cNvPr>
          <p:cNvSpPr txBox="1"/>
          <p:nvPr/>
        </p:nvSpPr>
        <p:spPr>
          <a:xfrm>
            <a:off x="314130" y="2092775"/>
            <a:ext cx="3352801" cy="3416320"/>
          </a:xfrm>
          <a:prstGeom prst="rect">
            <a:avLst/>
          </a:prstGeom>
          <a:noFill/>
        </p:spPr>
        <p:txBody>
          <a:bodyPr wrap="square" rtlCol="0">
            <a:spAutoFit/>
          </a:bodyPr>
          <a:lstStyle/>
          <a:p>
            <a:r>
              <a:rPr lang="en-US" sz="2400" dirty="0">
                <a:latin typeface="Baskerville Old Face" panose="02020602080505020303" pitchFamily="18" charset="0"/>
              </a:rPr>
              <a:t>As seen in the graph, reservations are canceled when the average daily rate is higher than when it is not canceled. It clearly proves all the above analysis, that the higher price leads to higher cancellation.</a:t>
            </a:r>
          </a:p>
        </p:txBody>
      </p:sp>
      <p:pic>
        <p:nvPicPr>
          <p:cNvPr id="4" name="Picture 3">
            <a:extLst>
              <a:ext uri="{FF2B5EF4-FFF2-40B4-BE49-F238E27FC236}">
                <a16:creationId xmlns:a16="http://schemas.microsoft.com/office/drawing/2014/main" id="{3A756F46-548C-BEEC-F005-FCB82776C6E0}"/>
              </a:ext>
            </a:extLst>
          </p:cNvPr>
          <p:cNvPicPr>
            <a:picLocks noChangeAspect="1"/>
          </p:cNvPicPr>
          <p:nvPr/>
        </p:nvPicPr>
        <p:blipFill>
          <a:blip r:embed="rId2"/>
          <a:srcRect l="386" t="5966" r="1047" b="2536"/>
          <a:stretch/>
        </p:blipFill>
        <p:spPr>
          <a:xfrm>
            <a:off x="3834882" y="2092775"/>
            <a:ext cx="7912359" cy="3322357"/>
          </a:xfrm>
          <a:prstGeom prst="rect">
            <a:avLst/>
          </a:prstGeom>
        </p:spPr>
      </p:pic>
      <p:sp>
        <p:nvSpPr>
          <p:cNvPr id="5" name="TextBox 4">
            <a:extLst>
              <a:ext uri="{FF2B5EF4-FFF2-40B4-BE49-F238E27FC236}">
                <a16:creationId xmlns:a16="http://schemas.microsoft.com/office/drawing/2014/main" id="{0D65B5EA-9D84-0621-3F7E-C034F09E716D}"/>
              </a:ext>
            </a:extLst>
          </p:cNvPr>
          <p:cNvSpPr txBox="1"/>
          <p:nvPr/>
        </p:nvSpPr>
        <p:spPr>
          <a:xfrm>
            <a:off x="3110204" y="541176"/>
            <a:ext cx="5971592" cy="646331"/>
          </a:xfrm>
          <a:prstGeom prst="rect">
            <a:avLst/>
          </a:prstGeom>
          <a:noFill/>
        </p:spPr>
        <p:txBody>
          <a:bodyPr wrap="square" rtlCol="0">
            <a:spAutoFit/>
          </a:bodyPr>
          <a:lstStyle/>
          <a:p>
            <a:r>
              <a:rPr lang="en-US" sz="3600" b="1" dirty="0">
                <a:effectLst>
                  <a:outerShdw blurRad="38100" dist="38100" dir="2700000" algn="tl">
                    <a:srgbClr val="000000">
                      <a:alpha val="43137"/>
                    </a:srgbClr>
                  </a:outerShdw>
                </a:effectLst>
                <a:latin typeface="Baskerville Old Face" panose="02020602080505020303" pitchFamily="18" charset="0"/>
              </a:rPr>
              <a:t>Average Daily Rate(2016-2017)</a:t>
            </a:r>
          </a:p>
        </p:txBody>
      </p:sp>
    </p:spTree>
    <p:extLst>
      <p:ext uri="{BB962C8B-B14F-4D97-AF65-F5344CB8AC3E}">
        <p14:creationId xmlns:p14="http://schemas.microsoft.com/office/powerpoint/2010/main" val="1550349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5963C5-7088-2368-92F5-3C078AB49E8B}"/>
              </a:ext>
            </a:extLst>
          </p:cNvPr>
          <p:cNvSpPr txBox="1"/>
          <p:nvPr/>
        </p:nvSpPr>
        <p:spPr>
          <a:xfrm>
            <a:off x="4161453" y="373224"/>
            <a:ext cx="2827175"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Baskerville Old Face" panose="02020602080505020303" pitchFamily="18" charset="0"/>
              </a:rPr>
              <a:t>Suggestions</a:t>
            </a:r>
          </a:p>
        </p:txBody>
      </p:sp>
      <p:sp>
        <p:nvSpPr>
          <p:cNvPr id="3" name="TextBox 2">
            <a:extLst>
              <a:ext uri="{FF2B5EF4-FFF2-40B4-BE49-F238E27FC236}">
                <a16:creationId xmlns:a16="http://schemas.microsoft.com/office/drawing/2014/main" id="{0374F8D4-1ACD-07B8-3073-197AC6FA2162}"/>
              </a:ext>
            </a:extLst>
          </p:cNvPr>
          <p:cNvSpPr txBox="1"/>
          <p:nvPr/>
        </p:nvSpPr>
        <p:spPr>
          <a:xfrm>
            <a:off x="562946" y="1427583"/>
            <a:ext cx="11066107" cy="4154984"/>
          </a:xfrm>
          <a:prstGeom prst="rect">
            <a:avLst/>
          </a:prstGeom>
          <a:noFill/>
        </p:spPr>
        <p:txBody>
          <a:bodyPr wrap="square" rtlCol="0">
            <a:spAutoFit/>
          </a:bodyPr>
          <a:lstStyle/>
          <a:p>
            <a:pPr marL="342900" indent="-342900">
              <a:buAutoNum type="arabicPeriod"/>
            </a:pPr>
            <a:r>
              <a:rPr lang="en-US" sz="2400" dirty="0">
                <a:latin typeface="Baskerville Old Face" panose="02020602080505020303" pitchFamily="18" charset="0"/>
              </a:rPr>
              <a:t>Cancellation rates rise as the price does. In order to prevent cancellations of reservations, hotels could work on their pricing strategies and try to lower the rates for specific hotels based on locations. They can also provide some discounts to the consumers.</a:t>
            </a:r>
          </a:p>
          <a:p>
            <a:pPr marL="342900" indent="-342900">
              <a:buAutoNum type="arabicPeriod"/>
            </a:pPr>
            <a:r>
              <a:rPr lang="en-US" sz="2400" dirty="0">
                <a:latin typeface="Baskerville Old Face" panose="02020602080505020303" pitchFamily="18" charset="0"/>
              </a:rPr>
              <a:t>As the ratio of the cancellation and not cancellation of the resort hotel is higher in the resort hotel than the city hotels. So the hotels should provide a reasonable discount on the room prices on weekends or on holidays.</a:t>
            </a:r>
          </a:p>
          <a:p>
            <a:pPr marL="342900" indent="-342900">
              <a:buAutoNum type="arabicPeriod"/>
            </a:pPr>
            <a:r>
              <a:rPr lang="en-US" sz="2400" dirty="0">
                <a:latin typeface="Baskerville Old Face" panose="02020602080505020303" pitchFamily="18" charset="0"/>
              </a:rPr>
              <a:t>In the month of January, hotels can start campaigns or marketing with a reasonable amount to increase their revenue as the cancellation is the highest in this month.</a:t>
            </a:r>
          </a:p>
          <a:p>
            <a:pPr marL="342900" indent="-342900">
              <a:buAutoNum type="arabicPeriod"/>
            </a:pPr>
            <a:r>
              <a:rPr lang="en-US" sz="2400" dirty="0">
                <a:latin typeface="Baskerville Old Face" panose="02020602080505020303" pitchFamily="18" charset="0"/>
              </a:rPr>
              <a:t>They can also increase the quality of their hotels and their services mainly in Portugal to reduce the cancellation rate.</a:t>
            </a:r>
          </a:p>
        </p:txBody>
      </p:sp>
    </p:spTree>
    <p:extLst>
      <p:ext uri="{BB962C8B-B14F-4D97-AF65-F5344CB8AC3E}">
        <p14:creationId xmlns:p14="http://schemas.microsoft.com/office/powerpoint/2010/main" val="363822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717E171-45C9-FACF-96C2-916273AC6944}"/>
              </a:ext>
            </a:extLst>
          </p:cNvPr>
          <p:cNvSpPr txBox="1"/>
          <p:nvPr/>
        </p:nvSpPr>
        <p:spPr>
          <a:xfrm>
            <a:off x="3610947" y="2329496"/>
            <a:ext cx="5131837" cy="1323439"/>
          </a:xfrm>
          <a:prstGeom prst="rect">
            <a:avLst/>
          </a:prstGeom>
          <a:noFill/>
        </p:spPr>
        <p:txBody>
          <a:bodyPr wrap="square" rtlCol="0">
            <a:spAutoFit/>
          </a:bodyPr>
          <a:lstStyle/>
          <a:p>
            <a:r>
              <a:rPr lang="en-US" sz="8000" b="1" dirty="0">
                <a:effectLst>
                  <a:outerShdw blurRad="38100" dist="38100" dir="2700000" algn="tl">
                    <a:srgbClr val="000000">
                      <a:alpha val="43137"/>
                    </a:srgbClr>
                  </a:outerShdw>
                </a:effectLst>
                <a:latin typeface="Baskerville Old Face" panose="02020602080505020303" pitchFamily="18" charset="0"/>
              </a:rPr>
              <a:t>Thank You</a:t>
            </a:r>
          </a:p>
        </p:txBody>
      </p:sp>
    </p:spTree>
    <p:extLst>
      <p:ext uri="{BB962C8B-B14F-4D97-AF65-F5344CB8AC3E}">
        <p14:creationId xmlns:p14="http://schemas.microsoft.com/office/powerpoint/2010/main" val="2964503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712B0E-218C-9A74-723B-139C8B940F04}"/>
              </a:ext>
            </a:extLst>
          </p:cNvPr>
          <p:cNvSpPr txBox="1"/>
          <p:nvPr/>
        </p:nvSpPr>
        <p:spPr>
          <a:xfrm>
            <a:off x="2620346" y="321906"/>
            <a:ext cx="6951307"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Baskerville Old Face" panose="02020602080505020303" pitchFamily="18" charset="0"/>
              </a:rPr>
              <a:t>Data Analysis Project Steps</a:t>
            </a:r>
          </a:p>
        </p:txBody>
      </p:sp>
      <p:sp>
        <p:nvSpPr>
          <p:cNvPr id="3" name="TextBox 2">
            <a:extLst>
              <a:ext uri="{FF2B5EF4-FFF2-40B4-BE49-F238E27FC236}">
                <a16:creationId xmlns:a16="http://schemas.microsoft.com/office/drawing/2014/main" id="{54F8F254-6CD7-4259-4340-59D96997D2C0}"/>
              </a:ext>
            </a:extLst>
          </p:cNvPr>
          <p:cNvSpPr txBox="1"/>
          <p:nvPr/>
        </p:nvSpPr>
        <p:spPr>
          <a:xfrm>
            <a:off x="681132" y="2416630"/>
            <a:ext cx="5141170"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Baskerville Old Face" panose="02020602080505020303" pitchFamily="18" charset="0"/>
              </a:rPr>
              <a:t>Create a Problem Statement.</a:t>
            </a:r>
          </a:p>
          <a:p>
            <a:pPr marL="285750" indent="-285750">
              <a:buFont typeface="Arial" panose="020B0604020202020204" pitchFamily="34" charset="0"/>
              <a:buChar char="•"/>
            </a:pPr>
            <a:r>
              <a:rPr lang="en-US" sz="2400" dirty="0">
                <a:latin typeface="Baskerville Old Face" panose="02020602080505020303" pitchFamily="18" charset="0"/>
              </a:rPr>
              <a:t>Identify the data you want to analyze.</a:t>
            </a:r>
          </a:p>
          <a:p>
            <a:pPr marL="285750" indent="-285750">
              <a:buFont typeface="Arial" panose="020B0604020202020204" pitchFamily="34" charset="0"/>
              <a:buChar char="•"/>
            </a:pPr>
            <a:r>
              <a:rPr lang="en-US" sz="2400" dirty="0">
                <a:latin typeface="Baskerville Old Face" panose="02020602080505020303" pitchFamily="18" charset="0"/>
              </a:rPr>
              <a:t>Explore and Clean the data.</a:t>
            </a:r>
          </a:p>
          <a:p>
            <a:pPr marL="285750" indent="-285750">
              <a:buFont typeface="Arial" panose="020B0604020202020204" pitchFamily="34" charset="0"/>
              <a:buChar char="•"/>
            </a:pPr>
            <a:r>
              <a:rPr lang="en-US" sz="2400" dirty="0">
                <a:latin typeface="Baskerville Old Face" panose="02020602080505020303" pitchFamily="18" charset="0"/>
              </a:rPr>
              <a:t>Analyze the data to get useful insights.</a:t>
            </a:r>
          </a:p>
          <a:p>
            <a:pPr marL="285750" indent="-285750">
              <a:buFont typeface="Arial" panose="020B0604020202020204" pitchFamily="34" charset="0"/>
              <a:buChar char="•"/>
            </a:pPr>
            <a:r>
              <a:rPr lang="en-US" sz="2400" dirty="0">
                <a:latin typeface="Baskerville Old Face" panose="02020602080505020303" pitchFamily="18" charset="0"/>
              </a:rPr>
              <a:t>Present the data in terms of reports or dashboards using visualization.</a:t>
            </a:r>
          </a:p>
        </p:txBody>
      </p:sp>
      <p:pic>
        <p:nvPicPr>
          <p:cNvPr id="5" name="Picture 4">
            <a:extLst>
              <a:ext uri="{FF2B5EF4-FFF2-40B4-BE49-F238E27FC236}">
                <a16:creationId xmlns:a16="http://schemas.microsoft.com/office/drawing/2014/main" id="{D7F64425-FDA9-B52E-2A31-43DA8ACCAB30}"/>
              </a:ext>
            </a:extLst>
          </p:cNvPr>
          <p:cNvPicPr>
            <a:picLocks noChangeAspect="1"/>
          </p:cNvPicPr>
          <p:nvPr/>
        </p:nvPicPr>
        <p:blipFill>
          <a:blip r:embed="rId2"/>
          <a:stretch>
            <a:fillRect/>
          </a:stretch>
        </p:blipFill>
        <p:spPr>
          <a:xfrm>
            <a:off x="6095998" y="1539438"/>
            <a:ext cx="5735217" cy="4236211"/>
          </a:xfrm>
          <a:prstGeom prst="rect">
            <a:avLst/>
          </a:prstGeom>
        </p:spPr>
      </p:pic>
    </p:spTree>
    <p:extLst>
      <p:ext uri="{BB962C8B-B14F-4D97-AF65-F5344CB8AC3E}">
        <p14:creationId xmlns:p14="http://schemas.microsoft.com/office/powerpoint/2010/main" val="3423783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AD4DD7-7D3D-814A-E419-D61E3C8B6FBB}"/>
              </a:ext>
            </a:extLst>
          </p:cNvPr>
          <p:cNvSpPr txBox="1"/>
          <p:nvPr/>
        </p:nvSpPr>
        <p:spPr>
          <a:xfrm>
            <a:off x="3601616" y="279918"/>
            <a:ext cx="4590661"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Baskerville Old Face" panose="02020602080505020303" pitchFamily="18" charset="0"/>
              </a:rPr>
              <a:t>Business Problem</a:t>
            </a:r>
          </a:p>
        </p:txBody>
      </p:sp>
      <p:sp>
        <p:nvSpPr>
          <p:cNvPr id="3" name="TextBox 2">
            <a:extLst>
              <a:ext uri="{FF2B5EF4-FFF2-40B4-BE49-F238E27FC236}">
                <a16:creationId xmlns:a16="http://schemas.microsoft.com/office/drawing/2014/main" id="{1E9E7964-1C75-1C1D-F5A5-E9419F4529FC}"/>
              </a:ext>
            </a:extLst>
          </p:cNvPr>
          <p:cNvSpPr txBox="1"/>
          <p:nvPr/>
        </p:nvSpPr>
        <p:spPr>
          <a:xfrm>
            <a:off x="914400" y="1150644"/>
            <a:ext cx="4590662" cy="4708981"/>
          </a:xfrm>
          <a:prstGeom prst="rect">
            <a:avLst/>
          </a:prstGeom>
          <a:noFill/>
        </p:spPr>
        <p:txBody>
          <a:bodyPr wrap="square" rtlCol="0">
            <a:spAutoFit/>
          </a:bodyPr>
          <a:lstStyle/>
          <a:p>
            <a:r>
              <a:rPr lang="en-US" sz="2000" dirty="0">
                <a:latin typeface="Baskerville Old Face" panose="02020602080505020303" pitchFamily="18" charset="0"/>
              </a:rPr>
              <a:t>In recent years, City Hotel and Resort Hotel have seen high cancellation rates. Each hotel is now dealing with a number of issues as a result, including fewer revenues and less than ideal hotel room use. Consequently, lowering cancellation rates is both hotel’s primary goal in order to increase their efficiency in generating revenue, and for us to offer thorough business advice to address this problem.</a:t>
            </a:r>
          </a:p>
          <a:p>
            <a:r>
              <a:rPr lang="en-US" sz="2000" dirty="0">
                <a:latin typeface="Baskerville Old Face" panose="02020602080505020303" pitchFamily="18" charset="0"/>
              </a:rPr>
              <a:t>The analysis of hotel booking cancellations as well as other factors that have no bearing on their business and yearly revenue generation are the main topics of this project.</a:t>
            </a:r>
          </a:p>
        </p:txBody>
      </p:sp>
      <p:pic>
        <p:nvPicPr>
          <p:cNvPr id="5" name="Picture 4">
            <a:extLst>
              <a:ext uri="{FF2B5EF4-FFF2-40B4-BE49-F238E27FC236}">
                <a16:creationId xmlns:a16="http://schemas.microsoft.com/office/drawing/2014/main" id="{96E129CD-DB2D-AC1F-56ED-5DC71A6DCFB6}"/>
              </a:ext>
            </a:extLst>
          </p:cNvPr>
          <p:cNvPicPr>
            <a:picLocks noChangeAspect="1"/>
          </p:cNvPicPr>
          <p:nvPr/>
        </p:nvPicPr>
        <p:blipFill>
          <a:blip r:embed="rId2"/>
          <a:stretch>
            <a:fillRect/>
          </a:stretch>
        </p:blipFill>
        <p:spPr>
          <a:xfrm>
            <a:off x="6096000" y="1150644"/>
            <a:ext cx="5567265" cy="4410400"/>
          </a:xfrm>
          <a:prstGeom prst="rect">
            <a:avLst/>
          </a:prstGeom>
        </p:spPr>
      </p:pic>
    </p:spTree>
    <p:extLst>
      <p:ext uri="{BB962C8B-B14F-4D97-AF65-F5344CB8AC3E}">
        <p14:creationId xmlns:p14="http://schemas.microsoft.com/office/powerpoint/2010/main" val="17865353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5D6A0DB-F7C2-DD22-F969-6BBF5283A500}"/>
              </a:ext>
            </a:extLst>
          </p:cNvPr>
          <p:cNvSpPr txBox="1"/>
          <p:nvPr/>
        </p:nvSpPr>
        <p:spPr>
          <a:xfrm>
            <a:off x="4273420" y="431346"/>
            <a:ext cx="3209731"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Baskerville Old Face" panose="02020602080505020303" pitchFamily="18" charset="0"/>
              </a:rPr>
              <a:t>Assumptions</a:t>
            </a:r>
          </a:p>
        </p:txBody>
      </p:sp>
      <p:sp>
        <p:nvSpPr>
          <p:cNvPr id="3" name="TextBox 2">
            <a:extLst>
              <a:ext uri="{FF2B5EF4-FFF2-40B4-BE49-F238E27FC236}">
                <a16:creationId xmlns:a16="http://schemas.microsoft.com/office/drawing/2014/main" id="{BA1ACB8E-5176-E732-9E21-633CC2DFE584}"/>
              </a:ext>
            </a:extLst>
          </p:cNvPr>
          <p:cNvSpPr txBox="1"/>
          <p:nvPr/>
        </p:nvSpPr>
        <p:spPr>
          <a:xfrm>
            <a:off x="1735494" y="1595535"/>
            <a:ext cx="9162661" cy="4154984"/>
          </a:xfrm>
          <a:prstGeom prst="rect">
            <a:avLst/>
          </a:prstGeom>
          <a:noFill/>
        </p:spPr>
        <p:txBody>
          <a:bodyPr wrap="square" rtlCol="0">
            <a:spAutoFit/>
          </a:bodyPr>
          <a:lstStyle/>
          <a:p>
            <a:pPr marL="342900" indent="-342900">
              <a:buAutoNum type="arabicPeriod"/>
            </a:pPr>
            <a:r>
              <a:rPr lang="en-US" sz="2400" dirty="0">
                <a:latin typeface="Baskerville Old Face" panose="02020602080505020303" pitchFamily="18" charset="0"/>
              </a:rPr>
              <a:t>No unusual occurrences between 2015 and 2017 will have a substantial impact on the data used.</a:t>
            </a:r>
          </a:p>
          <a:p>
            <a:pPr marL="342900" indent="-342900">
              <a:buAutoNum type="arabicPeriod"/>
            </a:pPr>
            <a:r>
              <a:rPr lang="en-US" sz="2400" dirty="0">
                <a:latin typeface="Baskerville Old Face" panose="02020602080505020303" pitchFamily="18" charset="0"/>
              </a:rPr>
              <a:t>The information is still current and can be used to analyze a hotel’s possible plans in an efficient manner.</a:t>
            </a:r>
          </a:p>
          <a:p>
            <a:pPr marL="342900" indent="-342900">
              <a:buAutoNum type="arabicPeriod"/>
            </a:pPr>
            <a:r>
              <a:rPr lang="en-US" sz="2400" dirty="0">
                <a:latin typeface="Baskerville Old Face" panose="02020602080505020303" pitchFamily="18" charset="0"/>
              </a:rPr>
              <a:t>There are no unanticipated negatives to the hotel employing any advised technique.</a:t>
            </a:r>
          </a:p>
          <a:p>
            <a:pPr marL="342900" indent="-342900">
              <a:buAutoNum type="arabicPeriod"/>
            </a:pPr>
            <a:r>
              <a:rPr lang="en-US" sz="2400" dirty="0">
                <a:latin typeface="Baskerville Old Face" panose="02020602080505020303" pitchFamily="18" charset="0"/>
              </a:rPr>
              <a:t>The hotels are not currently using any of the suggested solutions.</a:t>
            </a:r>
          </a:p>
          <a:p>
            <a:pPr marL="342900" indent="-342900">
              <a:buAutoNum type="arabicPeriod"/>
            </a:pPr>
            <a:r>
              <a:rPr lang="en-US" sz="2400" dirty="0">
                <a:latin typeface="Baskerville Old Face" panose="02020602080505020303" pitchFamily="18" charset="0"/>
              </a:rPr>
              <a:t>The biggest factor affecting the effectiveness of earning income is booking cancellations.</a:t>
            </a:r>
          </a:p>
          <a:p>
            <a:pPr marL="342900" indent="-342900">
              <a:buAutoNum type="arabicPeriod"/>
            </a:pPr>
            <a:r>
              <a:rPr lang="en-US" sz="2400" dirty="0">
                <a:latin typeface="Baskerville Old Face" panose="02020602080505020303" pitchFamily="18" charset="0"/>
              </a:rPr>
              <a:t>Cancellations result in vacant rooms for the booked length of time.</a:t>
            </a:r>
          </a:p>
          <a:p>
            <a:pPr marL="342900" indent="-342900">
              <a:buAutoNum type="arabicPeriod"/>
            </a:pPr>
            <a:r>
              <a:rPr lang="en-US" sz="2400" dirty="0">
                <a:latin typeface="Baskerville Old Face" panose="02020602080505020303" pitchFamily="18" charset="0"/>
              </a:rPr>
              <a:t>Clients make hotel reservations the same year they make cancellations.</a:t>
            </a:r>
          </a:p>
        </p:txBody>
      </p:sp>
    </p:spTree>
    <p:extLst>
      <p:ext uri="{BB962C8B-B14F-4D97-AF65-F5344CB8AC3E}">
        <p14:creationId xmlns:p14="http://schemas.microsoft.com/office/powerpoint/2010/main" val="25576347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C6AE9F-3984-A36C-A013-6B6E694D4885}"/>
              </a:ext>
            </a:extLst>
          </p:cNvPr>
          <p:cNvSpPr txBox="1"/>
          <p:nvPr/>
        </p:nvSpPr>
        <p:spPr>
          <a:xfrm>
            <a:off x="3657601" y="569168"/>
            <a:ext cx="4534677"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Baskerville Old Face" panose="02020602080505020303" pitchFamily="18" charset="0"/>
              </a:rPr>
              <a:t>Research Question</a:t>
            </a:r>
          </a:p>
        </p:txBody>
      </p:sp>
      <p:sp>
        <p:nvSpPr>
          <p:cNvPr id="4" name="TextBox 3">
            <a:extLst>
              <a:ext uri="{FF2B5EF4-FFF2-40B4-BE49-F238E27FC236}">
                <a16:creationId xmlns:a16="http://schemas.microsoft.com/office/drawing/2014/main" id="{CF35B0E0-86F3-D2CF-07E6-1F063E24B791}"/>
              </a:ext>
            </a:extLst>
          </p:cNvPr>
          <p:cNvSpPr txBox="1"/>
          <p:nvPr/>
        </p:nvSpPr>
        <p:spPr>
          <a:xfrm>
            <a:off x="1586205" y="2151727"/>
            <a:ext cx="9862457" cy="2554545"/>
          </a:xfrm>
          <a:prstGeom prst="rect">
            <a:avLst/>
          </a:prstGeom>
          <a:noFill/>
        </p:spPr>
        <p:txBody>
          <a:bodyPr wrap="square" rtlCol="0">
            <a:spAutoFit/>
          </a:bodyPr>
          <a:lstStyle/>
          <a:p>
            <a:pPr marL="342900" indent="-342900">
              <a:buAutoNum type="arabicPeriod"/>
            </a:pPr>
            <a:r>
              <a:rPr lang="en-US" sz="3200" dirty="0">
                <a:latin typeface="Baskerville Old Face" panose="02020602080505020303" pitchFamily="18" charset="0"/>
              </a:rPr>
              <a:t>What are the variables that affect hotel reservation cancellations?</a:t>
            </a:r>
          </a:p>
          <a:p>
            <a:pPr marL="342900" indent="-342900">
              <a:buAutoNum type="arabicPeriod"/>
            </a:pPr>
            <a:r>
              <a:rPr lang="en-US" sz="3200" dirty="0">
                <a:latin typeface="Baskerville Old Face" panose="02020602080505020303" pitchFamily="18" charset="0"/>
              </a:rPr>
              <a:t>How can we make hotel reservations cancellations better?</a:t>
            </a:r>
          </a:p>
          <a:p>
            <a:pPr marL="342900" indent="-342900">
              <a:buAutoNum type="arabicPeriod"/>
            </a:pPr>
            <a:r>
              <a:rPr lang="en-US" sz="3200" dirty="0">
                <a:latin typeface="Baskerville Old Face" panose="02020602080505020303" pitchFamily="18" charset="0"/>
              </a:rPr>
              <a:t>How will hotels be assisted in making pricing and promotional decisions?</a:t>
            </a:r>
          </a:p>
        </p:txBody>
      </p:sp>
    </p:spTree>
    <p:extLst>
      <p:ext uri="{BB962C8B-B14F-4D97-AF65-F5344CB8AC3E}">
        <p14:creationId xmlns:p14="http://schemas.microsoft.com/office/powerpoint/2010/main" val="2403458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5E5092-1259-E027-4FEC-E163572D8DA7}"/>
              </a:ext>
            </a:extLst>
          </p:cNvPr>
          <p:cNvSpPr txBox="1"/>
          <p:nvPr/>
        </p:nvSpPr>
        <p:spPr>
          <a:xfrm>
            <a:off x="4264090" y="681136"/>
            <a:ext cx="2864497"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Baskerville Old Face" panose="02020602080505020303" pitchFamily="18" charset="0"/>
              </a:rPr>
              <a:t>Hypothesis</a:t>
            </a:r>
          </a:p>
        </p:txBody>
      </p:sp>
      <p:sp>
        <p:nvSpPr>
          <p:cNvPr id="3" name="TextBox 2">
            <a:extLst>
              <a:ext uri="{FF2B5EF4-FFF2-40B4-BE49-F238E27FC236}">
                <a16:creationId xmlns:a16="http://schemas.microsoft.com/office/drawing/2014/main" id="{6EAB5BB0-7427-90FF-FFA8-5096C5769B87}"/>
              </a:ext>
            </a:extLst>
          </p:cNvPr>
          <p:cNvSpPr txBox="1"/>
          <p:nvPr/>
        </p:nvSpPr>
        <p:spPr>
          <a:xfrm>
            <a:off x="1642188" y="2332653"/>
            <a:ext cx="9563878" cy="2616101"/>
          </a:xfrm>
          <a:prstGeom prst="rect">
            <a:avLst/>
          </a:prstGeom>
          <a:noFill/>
        </p:spPr>
        <p:txBody>
          <a:bodyPr wrap="square" rtlCol="0">
            <a:spAutoFit/>
          </a:bodyPr>
          <a:lstStyle/>
          <a:p>
            <a:pPr marL="342900" indent="-342900">
              <a:buAutoNum type="arabicPeriod"/>
            </a:pPr>
            <a:r>
              <a:rPr lang="en-US" sz="3200" dirty="0">
                <a:latin typeface="Baskerville Old Face" panose="02020602080505020303" pitchFamily="18" charset="0"/>
              </a:rPr>
              <a:t>More cancellations occur when prices are higher.</a:t>
            </a:r>
          </a:p>
          <a:p>
            <a:pPr marL="342900" indent="-342900">
              <a:buAutoNum type="arabicPeriod"/>
            </a:pPr>
            <a:r>
              <a:rPr lang="en-US" sz="3200" dirty="0">
                <a:latin typeface="Baskerville Old Face" panose="02020602080505020303" pitchFamily="18" charset="0"/>
              </a:rPr>
              <a:t>When there is a longer waiting list, customers tend to cancel more frequently.</a:t>
            </a:r>
          </a:p>
          <a:p>
            <a:pPr marL="342900" indent="-342900">
              <a:buAutoNum type="arabicPeriod"/>
            </a:pPr>
            <a:r>
              <a:rPr lang="en-US" sz="3200" dirty="0">
                <a:latin typeface="Baskerville Old Face" panose="02020602080505020303" pitchFamily="18" charset="0"/>
              </a:rPr>
              <a:t>The majority of clients are coming from offline travel agents to make their reservations</a:t>
            </a:r>
            <a:r>
              <a:rPr lang="en-US" sz="3600" dirty="0">
                <a:latin typeface="Baskerville Old Face" panose="02020602080505020303" pitchFamily="18" charset="0"/>
              </a:rPr>
              <a:t>.</a:t>
            </a:r>
          </a:p>
        </p:txBody>
      </p:sp>
    </p:spTree>
    <p:extLst>
      <p:ext uri="{BB962C8B-B14F-4D97-AF65-F5344CB8AC3E}">
        <p14:creationId xmlns:p14="http://schemas.microsoft.com/office/powerpoint/2010/main" val="3872815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1B49E8-C2CC-7B2E-4003-51C872953767}"/>
              </a:ext>
            </a:extLst>
          </p:cNvPr>
          <p:cNvSpPr txBox="1"/>
          <p:nvPr/>
        </p:nvSpPr>
        <p:spPr>
          <a:xfrm>
            <a:off x="2785188" y="0"/>
            <a:ext cx="5001207"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Baskerville Old Face" panose="02020602080505020303" pitchFamily="18" charset="0"/>
              </a:rPr>
              <a:t>Analysis and Findings</a:t>
            </a:r>
          </a:p>
        </p:txBody>
      </p:sp>
      <p:sp>
        <p:nvSpPr>
          <p:cNvPr id="3" name="TextBox 2">
            <a:extLst>
              <a:ext uri="{FF2B5EF4-FFF2-40B4-BE49-F238E27FC236}">
                <a16:creationId xmlns:a16="http://schemas.microsoft.com/office/drawing/2014/main" id="{95D20187-0F51-1A25-285A-BC0D7D82AB5B}"/>
              </a:ext>
            </a:extLst>
          </p:cNvPr>
          <p:cNvSpPr txBox="1"/>
          <p:nvPr/>
        </p:nvSpPr>
        <p:spPr>
          <a:xfrm>
            <a:off x="746449" y="1297469"/>
            <a:ext cx="4077478" cy="4524315"/>
          </a:xfrm>
          <a:prstGeom prst="rect">
            <a:avLst/>
          </a:prstGeom>
          <a:noFill/>
        </p:spPr>
        <p:txBody>
          <a:bodyPr wrap="square" rtlCol="0">
            <a:spAutoFit/>
          </a:bodyPr>
          <a:lstStyle/>
          <a:p>
            <a:r>
              <a:rPr lang="en-US" sz="2400" dirty="0">
                <a:latin typeface="Baskerville Old Face" panose="02020602080505020303" pitchFamily="18" charset="0"/>
              </a:rPr>
              <a:t>The accompanying bar graph shows the percentage of reservations that are canceled and those that are not. It is obvious that there are still a significant number of reservations that have not been canceled. There are still 37% of clients who canceled their reservation, which has a significant impact on the hotel’s earnings.</a:t>
            </a:r>
          </a:p>
        </p:txBody>
      </p:sp>
      <p:pic>
        <p:nvPicPr>
          <p:cNvPr id="5" name="Picture 4">
            <a:extLst>
              <a:ext uri="{FF2B5EF4-FFF2-40B4-BE49-F238E27FC236}">
                <a16:creationId xmlns:a16="http://schemas.microsoft.com/office/drawing/2014/main" id="{5F83474F-D7CA-AF29-F28B-EA2A85FD19DF}"/>
              </a:ext>
            </a:extLst>
          </p:cNvPr>
          <p:cNvPicPr>
            <a:picLocks noChangeAspect="1"/>
          </p:cNvPicPr>
          <p:nvPr/>
        </p:nvPicPr>
        <p:blipFill>
          <a:blip r:embed="rId2"/>
          <a:srcRect t="6642" r="11319"/>
          <a:stretch/>
        </p:blipFill>
        <p:spPr>
          <a:xfrm>
            <a:off x="5896947" y="1399590"/>
            <a:ext cx="5864290" cy="4058815"/>
          </a:xfrm>
          <a:prstGeom prst="rect">
            <a:avLst/>
          </a:prstGeom>
        </p:spPr>
      </p:pic>
      <p:sp>
        <p:nvSpPr>
          <p:cNvPr id="6" name="TextBox 5">
            <a:extLst>
              <a:ext uri="{FF2B5EF4-FFF2-40B4-BE49-F238E27FC236}">
                <a16:creationId xmlns:a16="http://schemas.microsoft.com/office/drawing/2014/main" id="{DA3D1FB0-F890-F02F-3E55-B8080DED9997}"/>
              </a:ext>
            </a:extLst>
          </p:cNvPr>
          <p:cNvSpPr txBox="1"/>
          <p:nvPr/>
        </p:nvSpPr>
        <p:spPr>
          <a:xfrm>
            <a:off x="2884713" y="651138"/>
            <a:ext cx="4802155" cy="646331"/>
          </a:xfrm>
          <a:prstGeom prst="rect">
            <a:avLst/>
          </a:prstGeom>
          <a:noFill/>
        </p:spPr>
        <p:txBody>
          <a:bodyPr wrap="square" rtlCol="0">
            <a:spAutoFit/>
          </a:bodyPr>
          <a:lstStyle/>
          <a:p>
            <a:r>
              <a:rPr lang="en-US" sz="3600" b="1" dirty="0">
                <a:effectLst>
                  <a:outerShdw blurRad="38100" dist="38100" dir="2700000" algn="tl">
                    <a:srgbClr val="000000">
                      <a:alpha val="43137"/>
                    </a:srgbClr>
                  </a:outerShdw>
                </a:effectLst>
                <a:latin typeface="Baskerville Old Face" panose="02020602080505020303" pitchFamily="18" charset="0"/>
              </a:rPr>
              <a:t>Reservation Status Count</a:t>
            </a:r>
          </a:p>
        </p:txBody>
      </p:sp>
    </p:spTree>
    <p:extLst>
      <p:ext uri="{BB962C8B-B14F-4D97-AF65-F5344CB8AC3E}">
        <p14:creationId xmlns:p14="http://schemas.microsoft.com/office/powerpoint/2010/main" val="3917460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056907-75A3-78B1-2182-5A142911CFF5}"/>
              </a:ext>
            </a:extLst>
          </p:cNvPr>
          <p:cNvSpPr txBox="1"/>
          <p:nvPr/>
        </p:nvSpPr>
        <p:spPr>
          <a:xfrm>
            <a:off x="594050" y="2090171"/>
            <a:ext cx="3247054" cy="2677656"/>
          </a:xfrm>
          <a:prstGeom prst="rect">
            <a:avLst/>
          </a:prstGeom>
          <a:noFill/>
        </p:spPr>
        <p:txBody>
          <a:bodyPr wrap="square" rtlCol="0">
            <a:spAutoFit/>
          </a:bodyPr>
          <a:lstStyle/>
          <a:p>
            <a:r>
              <a:rPr lang="en-US" sz="2400" dirty="0">
                <a:latin typeface="Baskerville Old Face" panose="02020602080505020303" pitchFamily="18" charset="0"/>
              </a:rPr>
              <a:t>In comparison to resort hotels, city hotels have more bookings. It’s possible that resort hotels are more expensive than those in cities.</a:t>
            </a:r>
          </a:p>
        </p:txBody>
      </p:sp>
      <p:pic>
        <p:nvPicPr>
          <p:cNvPr id="4" name="Picture 3">
            <a:extLst>
              <a:ext uri="{FF2B5EF4-FFF2-40B4-BE49-F238E27FC236}">
                <a16:creationId xmlns:a16="http://schemas.microsoft.com/office/drawing/2014/main" id="{B01643BA-0534-18CA-F87C-57FF74BBFC38}"/>
              </a:ext>
            </a:extLst>
          </p:cNvPr>
          <p:cNvPicPr>
            <a:picLocks noChangeAspect="1"/>
          </p:cNvPicPr>
          <p:nvPr/>
        </p:nvPicPr>
        <p:blipFill>
          <a:blip r:embed="rId2"/>
          <a:srcRect l="970" t="9469" r="8997" b="2077"/>
          <a:stretch/>
        </p:blipFill>
        <p:spPr>
          <a:xfrm>
            <a:off x="4441371" y="1642187"/>
            <a:ext cx="7025952" cy="3573625"/>
          </a:xfrm>
          <a:prstGeom prst="rect">
            <a:avLst/>
          </a:prstGeom>
        </p:spPr>
      </p:pic>
      <p:sp>
        <p:nvSpPr>
          <p:cNvPr id="5" name="TextBox 4">
            <a:extLst>
              <a:ext uri="{FF2B5EF4-FFF2-40B4-BE49-F238E27FC236}">
                <a16:creationId xmlns:a16="http://schemas.microsoft.com/office/drawing/2014/main" id="{29DA071D-6FA9-E6C1-C9FB-29EECBAE3CF4}"/>
              </a:ext>
            </a:extLst>
          </p:cNvPr>
          <p:cNvSpPr txBox="1"/>
          <p:nvPr/>
        </p:nvSpPr>
        <p:spPr>
          <a:xfrm>
            <a:off x="2499049" y="447869"/>
            <a:ext cx="7193902" cy="646331"/>
          </a:xfrm>
          <a:prstGeom prst="rect">
            <a:avLst/>
          </a:prstGeom>
          <a:noFill/>
        </p:spPr>
        <p:txBody>
          <a:bodyPr wrap="square" rtlCol="0">
            <a:spAutoFit/>
          </a:bodyPr>
          <a:lstStyle/>
          <a:p>
            <a:r>
              <a:rPr lang="en-US" sz="3600" b="1" dirty="0">
                <a:effectLst>
                  <a:outerShdw blurRad="38100" dist="38100" dir="2700000" algn="tl">
                    <a:srgbClr val="000000">
                      <a:alpha val="43137"/>
                    </a:srgbClr>
                  </a:outerShdw>
                </a:effectLst>
                <a:latin typeface="Baskerville Old Face" panose="02020602080505020303" pitchFamily="18" charset="0"/>
              </a:rPr>
              <a:t>Reservation Status in Different Hotels</a:t>
            </a:r>
          </a:p>
        </p:txBody>
      </p:sp>
    </p:spTree>
    <p:extLst>
      <p:ext uri="{BB962C8B-B14F-4D97-AF65-F5344CB8AC3E}">
        <p14:creationId xmlns:p14="http://schemas.microsoft.com/office/powerpoint/2010/main" val="694454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0ABAB8-2DF2-E67F-B4B6-DDB000DCF39F}"/>
              </a:ext>
            </a:extLst>
          </p:cNvPr>
          <p:cNvSpPr txBox="1"/>
          <p:nvPr/>
        </p:nvSpPr>
        <p:spPr>
          <a:xfrm>
            <a:off x="365251" y="1723532"/>
            <a:ext cx="3489649" cy="3416320"/>
          </a:xfrm>
          <a:prstGeom prst="rect">
            <a:avLst/>
          </a:prstGeom>
          <a:noFill/>
        </p:spPr>
        <p:txBody>
          <a:bodyPr wrap="square" rtlCol="0">
            <a:spAutoFit/>
          </a:bodyPr>
          <a:lstStyle/>
          <a:p>
            <a:r>
              <a:rPr lang="en-US" sz="2400" dirty="0">
                <a:latin typeface="Baskerville Old Face" panose="02020602080505020303" pitchFamily="18" charset="0"/>
              </a:rPr>
              <a:t>The line graph shows that, on certain days, the average daily rate for a city hotel is less than that of a resort hotel, and on other days, it is even less. It goes without saying that weekends and holidays may see a rise in resort hotel rates.</a:t>
            </a:r>
          </a:p>
        </p:txBody>
      </p:sp>
      <p:pic>
        <p:nvPicPr>
          <p:cNvPr id="4" name="Picture 3">
            <a:extLst>
              <a:ext uri="{FF2B5EF4-FFF2-40B4-BE49-F238E27FC236}">
                <a16:creationId xmlns:a16="http://schemas.microsoft.com/office/drawing/2014/main" id="{F8D00186-FD35-BF00-3C13-BC78822D4DC2}"/>
              </a:ext>
            </a:extLst>
          </p:cNvPr>
          <p:cNvPicPr>
            <a:picLocks noChangeAspect="1"/>
          </p:cNvPicPr>
          <p:nvPr/>
        </p:nvPicPr>
        <p:blipFill>
          <a:blip r:embed="rId2"/>
          <a:srcRect t="7668" r="897"/>
          <a:stretch/>
        </p:blipFill>
        <p:spPr>
          <a:xfrm>
            <a:off x="4073011" y="1848119"/>
            <a:ext cx="7753738" cy="3291734"/>
          </a:xfrm>
          <a:prstGeom prst="rect">
            <a:avLst/>
          </a:prstGeom>
        </p:spPr>
      </p:pic>
      <p:sp>
        <p:nvSpPr>
          <p:cNvPr id="5" name="TextBox 4">
            <a:extLst>
              <a:ext uri="{FF2B5EF4-FFF2-40B4-BE49-F238E27FC236}">
                <a16:creationId xmlns:a16="http://schemas.microsoft.com/office/drawing/2014/main" id="{1F544562-13DC-A819-A9EC-F6101135261A}"/>
              </a:ext>
            </a:extLst>
          </p:cNvPr>
          <p:cNvSpPr txBox="1"/>
          <p:nvPr/>
        </p:nvSpPr>
        <p:spPr>
          <a:xfrm>
            <a:off x="2110075" y="541175"/>
            <a:ext cx="8556172" cy="646331"/>
          </a:xfrm>
          <a:prstGeom prst="rect">
            <a:avLst/>
          </a:prstGeom>
          <a:noFill/>
        </p:spPr>
        <p:txBody>
          <a:bodyPr wrap="square" rtlCol="0">
            <a:spAutoFit/>
          </a:bodyPr>
          <a:lstStyle/>
          <a:p>
            <a:r>
              <a:rPr lang="en-US" sz="3600" b="1" dirty="0">
                <a:effectLst>
                  <a:outerShdw blurRad="38100" dist="38100" dir="2700000" algn="tl">
                    <a:srgbClr val="000000">
                      <a:alpha val="43137"/>
                    </a:srgbClr>
                  </a:outerShdw>
                </a:effectLst>
                <a:latin typeface="Baskerville Old Face" panose="02020602080505020303" pitchFamily="18" charset="0"/>
              </a:rPr>
              <a:t>Average Daily Rate in City and Resort Hotel</a:t>
            </a:r>
          </a:p>
        </p:txBody>
      </p:sp>
    </p:spTree>
    <p:extLst>
      <p:ext uri="{BB962C8B-B14F-4D97-AF65-F5344CB8AC3E}">
        <p14:creationId xmlns:p14="http://schemas.microsoft.com/office/powerpoint/2010/main" val="3959033531"/>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420</TotalTime>
  <Words>866</Words>
  <Application>Microsoft Office PowerPoint</Application>
  <PresentationFormat>Widescreen</PresentationFormat>
  <Paragraphs>49</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Baskerville Old Face</vt:lpstr>
      <vt:lpstr>Gill Sans MT</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Debasmita Paul</dc:creator>
  <cp:lastModifiedBy>Debasmita Paul</cp:lastModifiedBy>
  <cp:revision>1</cp:revision>
  <dcterms:created xsi:type="dcterms:W3CDTF">2025-01-23T06:00:38Z</dcterms:created>
  <dcterms:modified xsi:type="dcterms:W3CDTF">2025-01-23T13:01:29Z</dcterms:modified>
</cp:coreProperties>
</file>

<file path=docProps/thumbnail.jpeg>
</file>